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3" r:id="rId2"/>
    <p:sldId id="287" r:id="rId3"/>
    <p:sldId id="256" r:id="rId4"/>
    <p:sldId id="282" r:id="rId5"/>
    <p:sldId id="257" r:id="rId6"/>
    <p:sldId id="283" r:id="rId7"/>
    <p:sldId id="272" r:id="rId8"/>
    <p:sldId id="284" r:id="rId9"/>
    <p:sldId id="285" r:id="rId10"/>
    <p:sldId id="286" r:id="rId11"/>
    <p:sldId id="281" r:id="rId12"/>
    <p:sldId id="259" r:id="rId13"/>
    <p:sldId id="271" r:id="rId14"/>
    <p:sldId id="261" r:id="rId15"/>
    <p:sldId id="262" r:id="rId16"/>
    <p:sldId id="288" r:id="rId17"/>
    <p:sldId id="264" r:id="rId18"/>
    <p:sldId id="274" r:id="rId19"/>
    <p:sldId id="280"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82" autoAdjust="0"/>
    <p:restoredTop sz="94610"/>
  </p:normalViewPr>
  <p:slideViewPr>
    <p:cSldViewPr snapToGrid="0" snapToObjects="1">
      <p:cViewPr varScale="1">
        <p:scale>
          <a:sx n="57" d="100"/>
          <a:sy n="57" d="100"/>
        </p:scale>
        <p:origin x="1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138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88938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6283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9056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7016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12578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04195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9966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77336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1809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0770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220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46245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5172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bright="-5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semanticscholar.org/paper/Range-Detection-based-on-Ultrasonic-Principle-Thomas-JithinK/7598c800d6ab21e8ad8dcefbf0d39b4b20e40777#related-papers" TargetMode="External"/><Relationship Id="rId5" Type="http://schemas.openxmlformats.org/officeDocument/2006/relationships/hyperlink" Target="https://mytectutor.com/simple-ultrasonic-radar-system-using-arduino/" TargetMode="External"/><Relationship Id="rId4" Type="http://schemas.openxmlformats.org/officeDocument/2006/relationships/hyperlink" Target="https://3ciencias.com/wp-content/uploads/2019/01/Art_14-1.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FFF4C4-8E7D-2F01-B6F4-875F70643F65}"/>
              </a:ext>
            </a:extLst>
          </p:cNvPr>
          <p:cNvPicPr>
            <a:picLocks noGrp="1" noRot="1" noChangeAspect="1" noMove="1" noResize="1" noEditPoints="1" noAdjustHandles="1" noChangeArrowheads="1" noChangeShapeType="1" noCrop="1"/>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833199" y="2912388"/>
            <a:ext cx="5131713" cy="694373"/>
          </a:xfrm>
          <a:prstGeom prst="rect">
            <a:avLst/>
          </a:prstGeom>
          <a:noFill/>
          <a:ln/>
        </p:spPr>
        <p:txBody>
          <a:bodyPr wrap="none" rtlCol="0" anchor="t"/>
          <a:lstStyle/>
          <a:p>
            <a:pPr>
              <a:lnSpc>
                <a:spcPts val="5468"/>
              </a:lnSpc>
            </a:pP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1188601" y="3940016"/>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1188601" y="4428649"/>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1188601" y="4917281"/>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966F3C6-7CEC-FDC5-D0C0-548AED9B8F72}"/>
              </a:ext>
            </a:extLst>
          </p:cNvPr>
          <p:cNvSpPr txBox="1"/>
          <p:nvPr/>
        </p:nvSpPr>
        <p:spPr>
          <a:xfrm>
            <a:off x="-1" y="-17012"/>
            <a:ext cx="14630399" cy="4406334"/>
          </a:xfrm>
          <a:prstGeom prst="rect">
            <a:avLst/>
          </a:prstGeom>
          <a:noFill/>
        </p:spPr>
        <p:txBody>
          <a:bodyPr wrap="square" rtlCol="0">
            <a:spAutoFit/>
          </a:bodyPr>
          <a:lstStyle/>
          <a:p>
            <a:pPr algn="ctr">
              <a:spcBef>
                <a:spcPts val="125"/>
              </a:spcBef>
            </a:pPr>
            <a:r>
              <a:rPr lang="en-US" sz="3200" b="1" dirty="0">
                <a:solidFill>
                  <a:srgbClr val="FFFFFF"/>
                </a:solidFill>
                <a:latin typeface="Times New Roman"/>
                <a:cs typeface="Times New Roman"/>
              </a:rPr>
              <a:t>RAJIV</a:t>
            </a:r>
            <a:r>
              <a:rPr lang="en-US" sz="3200" b="1" spc="114" dirty="0">
                <a:solidFill>
                  <a:srgbClr val="FFFFFF"/>
                </a:solidFill>
                <a:latin typeface="Times New Roman"/>
                <a:cs typeface="Times New Roman"/>
              </a:rPr>
              <a:t> </a:t>
            </a:r>
            <a:r>
              <a:rPr lang="en-US" sz="3200" b="1" dirty="0">
                <a:solidFill>
                  <a:srgbClr val="FFFFFF"/>
                </a:solidFill>
                <a:latin typeface="Times New Roman"/>
                <a:cs typeface="Times New Roman"/>
              </a:rPr>
              <a:t>GANDHI</a:t>
            </a:r>
            <a:r>
              <a:rPr lang="en-US" sz="3200" b="1" spc="65" dirty="0">
                <a:solidFill>
                  <a:srgbClr val="FFFFFF"/>
                </a:solidFill>
                <a:latin typeface="Times New Roman"/>
                <a:cs typeface="Times New Roman"/>
              </a:rPr>
              <a:t> </a:t>
            </a:r>
            <a:r>
              <a:rPr lang="en-US" sz="3200" b="1" dirty="0">
                <a:solidFill>
                  <a:srgbClr val="FFFFFF"/>
                </a:solidFill>
                <a:latin typeface="Times New Roman"/>
                <a:cs typeface="Times New Roman"/>
              </a:rPr>
              <a:t>UNIVERSITY</a:t>
            </a:r>
            <a:r>
              <a:rPr lang="en-US" sz="3200" b="1" spc="125" dirty="0">
                <a:solidFill>
                  <a:srgbClr val="FFFFFF"/>
                </a:solidFill>
                <a:latin typeface="Times New Roman"/>
                <a:cs typeface="Times New Roman"/>
              </a:rPr>
              <a:t> </a:t>
            </a:r>
            <a:r>
              <a:rPr lang="en-US" sz="3200" b="1" dirty="0">
                <a:solidFill>
                  <a:srgbClr val="FFFFFF"/>
                </a:solidFill>
                <a:latin typeface="Times New Roman"/>
                <a:cs typeface="Times New Roman"/>
              </a:rPr>
              <a:t>OF</a:t>
            </a:r>
            <a:r>
              <a:rPr lang="en-US" sz="3200" b="1" spc="-25" dirty="0">
                <a:solidFill>
                  <a:srgbClr val="FFFFFF"/>
                </a:solidFill>
                <a:latin typeface="Times New Roman"/>
                <a:cs typeface="Times New Roman"/>
              </a:rPr>
              <a:t> </a:t>
            </a:r>
            <a:r>
              <a:rPr lang="en-US" sz="3200" b="1" dirty="0">
                <a:solidFill>
                  <a:srgbClr val="FFFFFF"/>
                </a:solidFill>
                <a:latin typeface="Times New Roman"/>
                <a:cs typeface="Times New Roman"/>
              </a:rPr>
              <a:t>KNOWLEDGE</a:t>
            </a:r>
            <a:r>
              <a:rPr lang="en-US" sz="3200" b="1" spc="-60" dirty="0">
                <a:solidFill>
                  <a:srgbClr val="FFFFFF"/>
                </a:solidFill>
                <a:latin typeface="Times New Roman"/>
                <a:cs typeface="Times New Roman"/>
              </a:rPr>
              <a:t> </a:t>
            </a:r>
            <a:r>
              <a:rPr lang="en-US" sz="3200" b="1" dirty="0">
                <a:solidFill>
                  <a:srgbClr val="FFFFFF"/>
                </a:solidFill>
                <a:latin typeface="Times New Roman"/>
                <a:cs typeface="Times New Roman"/>
              </a:rPr>
              <a:t>AND</a:t>
            </a:r>
            <a:r>
              <a:rPr lang="en-US" sz="3200" b="1" spc="45" dirty="0">
                <a:solidFill>
                  <a:srgbClr val="FFFFFF"/>
                </a:solidFill>
                <a:latin typeface="Times New Roman"/>
                <a:cs typeface="Times New Roman"/>
              </a:rPr>
              <a:t> </a:t>
            </a:r>
            <a:r>
              <a:rPr lang="en-US" sz="3200" b="1" spc="-10" dirty="0">
                <a:solidFill>
                  <a:srgbClr val="FFFFFF"/>
                </a:solidFill>
                <a:latin typeface="Times New Roman"/>
                <a:cs typeface="Times New Roman"/>
              </a:rPr>
              <a:t>TECHNOLOGIES</a:t>
            </a:r>
            <a:endParaRPr lang="en-US" sz="3200" dirty="0">
              <a:latin typeface="Times New Roman"/>
              <a:cs typeface="Times New Roman"/>
            </a:endParaRPr>
          </a:p>
          <a:p>
            <a:pPr marR="135890" algn="ctr">
              <a:spcBef>
                <a:spcPts val="80"/>
              </a:spcBef>
            </a:pPr>
            <a:r>
              <a:rPr lang="en-US" sz="3200" b="1" spc="-10" dirty="0">
                <a:solidFill>
                  <a:srgbClr val="FFFFFF"/>
                </a:solidFill>
                <a:latin typeface="Times New Roman"/>
                <a:cs typeface="Times New Roman"/>
              </a:rPr>
              <a:t>SRIKAKULAM</a:t>
            </a:r>
            <a:endParaRPr lang="en-US" sz="3200" dirty="0">
              <a:latin typeface="Times New Roman"/>
              <a:cs typeface="Times New Roman"/>
            </a:endParaRPr>
          </a:p>
          <a:p>
            <a:pPr marR="360045" algn="ctr">
              <a:spcBef>
                <a:spcPts val="2705"/>
              </a:spcBef>
            </a:pPr>
            <a:r>
              <a:rPr lang="en-US" sz="2800" spc="-10" dirty="0">
                <a:solidFill>
                  <a:schemeClr val="bg1"/>
                </a:solidFill>
                <a:latin typeface="Times New Roman"/>
                <a:cs typeface="Times New Roman"/>
              </a:rPr>
              <a:t>DEPARTMENT</a:t>
            </a:r>
            <a:r>
              <a:rPr lang="en-US" sz="2800" spc="20" dirty="0">
                <a:solidFill>
                  <a:schemeClr val="bg1"/>
                </a:solidFill>
                <a:latin typeface="Times New Roman"/>
                <a:cs typeface="Times New Roman"/>
              </a:rPr>
              <a:t> </a:t>
            </a:r>
            <a:r>
              <a:rPr lang="en-US" sz="2800" dirty="0">
                <a:solidFill>
                  <a:schemeClr val="bg1"/>
                </a:solidFill>
                <a:latin typeface="Times New Roman"/>
                <a:cs typeface="Times New Roman"/>
              </a:rPr>
              <a:t>OF</a:t>
            </a:r>
            <a:r>
              <a:rPr lang="en-US" sz="2800" spc="20" dirty="0">
                <a:solidFill>
                  <a:schemeClr val="bg1"/>
                </a:solidFill>
                <a:latin typeface="Times New Roman"/>
                <a:cs typeface="Times New Roman"/>
              </a:rPr>
              <a:t> </a:t>
            </a:r>
            <a:r>
              <a:rPr lang="en-US" sz="2800" dirty="0">
                <a:solidFill>
                  <a:schemeClr val="bg1"/>
                </a:solidFill>
                <a:latin typeface="Times New Roman"/>
                <a:cs typeface="Times New Roman"/>
              </a:rPr>
              <a:t>ELECTRONICS</a:t>
            </a:r>
            <a:r>
              <a:rPr lang="en-US" sz="2800" spc="25" dirty="0">
                <a:solidFill>
                  <a:schemeClr val="bg1"/>
                </a:solidFill>
                <a:latin typeface="Times New Roman"/>
                <a:cs typeface="Times New Roman"/>
              </a:rPr>
              <a:t> </a:t>
            </a:r>
            <a:r>
              <a:rPr lang="en-US" sz="2800" dirty="0">
                <a:solidFill>
                  <a:schemeClr val="bg1"/>
                </a:solidFill>
                <a:latin typeface="Times New Roman"/>
                <a:cs typeface="Times New Roman"/>
              </a:rPr>
              <a:t>AND</a:t>
            </a:r>
            <a:r>
              <a:rPr lang="en-US" sz="2800" spc="155" dirty="0">
                <a:solidFill>
                  <a:schemeClr val="bg1"/>
                </a:solidFill>
                <a:latin typeface="Times New Roman"/>
                <a:cs typeface="Times New Roman"/>
              </a:rPr>
              <a:t> </a:t>
            </a:r>
            <a:r>
              <a:rPr lang="en-US" sz="2800" spc="-10" dirty="0">
                <a:solidFill>
                  <a:schemeClr val="bg1"/>
                </a:solidFill>
                <a:latin typeface="Times New Roman"/>
                <a:cs typeface="Times New Roman"/>
              </a:rPr>
              <a:t>COMMUNICATION</a:t>
            </a:r>
            <a:endParaRPr lang="en-US" sz="2800" dirty="0">
              <a:solidFill>
                <a:schemeClr val="bg1"/>
              </a:solidFill>
              <a:latin typeface="Times New Roman"/>
              <a:cs typeface="Times New Roman"/>
            </a:endParaRPr>
          </a:p>
          <a:p>
            <a:pPr marR="726440" algn="ctr">
              <a:spcBef>
                <a:spcPts val="80"/>
              </a:spcBef>
            </a:pPr>
            <a:r>
              <a:rPr lang="en-US" sz="2800" spc="-10" dirty="0">
                <a:solidFill>
                  <a:schemeClr val="bg1"/>
                </a:solidFill>
                <a:latin typeface="Times New Roman"/>
                <a:cs typeface="Times New Roman"/>
              </a:rPr>
              <a:t>ENGINEERING</a:t>
            </a:r>
          </a:p>
          <a:p>
            <a:pPr marR="726440" algn="ctr">
              <a:spcBef>
                <a:spcPts val="80"/>
              </a:spcBef>
            </a:pPr>
            <a:endParaRPr lang="en-US" sz="2800" spc="-10" dirty="0">
              <a:solidFill>
                <a:schemeClr val="bg1"/>
              </a:solidFill>
              <a:latin typeface="Times New Roman"/>
              <a:cs typeface="Times New Roman"/>
            </a:endParaRPr>
          </a:p>
          <a:p>
            <a:pPr marR="726440" algn="ctr">
              <a:spcBef>
                <a:spcPts val="80"/>
              </a:spcBef>
            </a:pPr>
            <a:r>
              <a:rPr lang="en-US" sz="2400" dirty="0">
                <a:solidFill>
                  <a:schemeClr val="bg1"/>
                </a:solidFill>
                <a:latin typeface="Times New Roman"/>
                <a:cs typeface="Times New Roman"/>
              </a:rPr>
              <a:t>MINI</a:t>
            </a:r>
            <a:r>
              <a:rPr lang="en-US" sz="2400" spc="-20" dirty="0">
                <a:solidFill>
                  <a:schemeClr val="bg1"/>
                </a:solidFill>
                <a:latin typeface="Times New Roman"/>
                <a:cs typeface="Times New Roman"/>
              </a:rPr>
              <a:t> </a:t>
            </a:r>
            <a:r>
              <a:rPr lang="en-US" sz="2400" dirty="0">
                <a:solidFill>
                  <a:schemeClr val="bg1"/>
                </a:solidFill>
                <a:latin typeface="Times New Roman"/>
                <a:cs typeface="Times New Roman"/>
              </a:rPr>
              <a:t>PROJECT</a:t>
            </a:r>
            <a:r>
              <a:rPr lang="en-US" sz="2400" spc="-60" dirty="0">
                <a:solidFill>
                  <a:schemeClr val="bg1"/>
                </a:solidFill>
                <a:latin typeface="Times New Roman"/>
                <a:cs typeface="Times New Roman"/>
              </a:rPr>
              <a:t> </a:t>
            </a:r>
            <a:r>
              <a:rPr lang="en-US" sz="2400" dirty="0">
                <a:solidFill>
                  <a:schemeClr val="bg1"/>
                </a:solidFill>
                <a:latin typeface="Times New Roman"/>
                <a:cs typeface="Times New Roman"/>
              </a:rPr>
              <a:t>-</a:t>
            </a:r>
            <a:r>
              <a:rPr lang="en-US" sz="2400" spc="-90" dirty="0">
                <a:solidFill>
                  <a:schemeClr val="bg1"/>
                </a:solidFill>
                <a:latin typeface="Times New Roman"/>
                <a:cs typeface="Times New Roman"/>
              </a:rPr>
              <a:t> </a:t>
            </a:r>
            <a:r>
              <a:rPr lang="en-US" sz="2400" spc="-50" dirty="0">
                <a:solidFill>
                  <a:schemeClr val="bg1"/>
                </a:solidFill>
                <a:latin typeface="Times New Roman"/>
                <a:cs typeface="Times New Roman"/>
              </a:rPr>
              <a:t>1</a:t>
            </a:r>
            <a:r>
              <a:rPr lang="en-US" sz="2400" dirty="0">
                <a:solidFill>
                  <a:schemeClr val="bg1"/>
                </a:solidFill>
                <a:latin typeface="Times New Roman"/>
                <a:cs typeface="Times New Roman"/>
              </a:rPr>
              <a:t>	</a:t>
            </a:r>
            <a:r>
              <a:rPr lang="en-US" sz="2400" spc="-105" dirty="0">
                <a:solidFill>
                  <a:schemeClr val="bg1"/>
                </a:solidFill>
                <a:latin typeface="Times New Roman"/>
                <a:cs typeface="Times New Roman"/>
              </a:rPr>
              <a:t>BATCH-</a:t>
            </a:r>
            <a:r>
              <a:rPr lang="en-US" sz="2400" spc="-25" dirty="0">
                <a:solidFill>
                  <a:schemeClr val="bg1"/>
                </a:solidFill>
                <a:latin typeface="Times New Roman"/>
                <a:cs typeface="Times New Roman"/>
              </a:rPr>
              <a:t>25</a:t>
            </a:r>
          </a:p>
          <a:p>
            <a:pPr marR="726440" algn="ctr">
              <a:spcBef>
                <a:spcPts val="80"/>
              </a:spcBef>
            </a:pPr>
            <a:endParaRPr lang="en-US" sz="2400" spc="-25" dirty="0">
              <a:solidFill>
                <a:schemeClr val="bg1"/>
              </a:solidFill>
              <a:latin typeface="Times New Roman"/>
              <a:cs typeface="Times New Roman"/>
            </a:endParaRPr>
          </a:p>
          <a:p>
            <a:pPr marR="726440" algn="ctr">
              <a:spcBef>
                <a:spcPts val="80"/>
              </a:spcBef>
            </a:pPr>
            <a:r>
              <a:rPr lang="en-US" sz="3200" b="1" kern="0" spc="-157" dirty="0">
                <a:solidFill>
                  <a:schemeClr val="bg1"/>
                </a:solidFill>
                <a:latin typeface="Times New Roman" panose="02020603050405020304" pitchFamily="18" charset="0"/>
                <a:ea typeface="Inter" pitchFamily="34" charset="-122"/>
                <a:cs typeface="Times New Roman" panose="02020603050405020304" pitchFamily="18" charset="0"/>
              </a:rPr>
              <a:t>RADAR DETECTION SYSTEM</a:t>
            </a:r>
            <a:r>
              <a:rPr lang="en-US" sz="3200" b="1" spc="-190" dirty="0">
                <a:solidFill>
                  <a:schemeClr val="bg1"/>
                </a:solidFill>
                <a:latin typeface="Times New Roman"/>
                <a:cs typeface="Times New Roman"/>
              </a:rPr>
              <a:t> </a:t>
            </a:r>
            <a:r>
              <a:rPr lang="en-US" sz="3200" b="1" dirty="0">
                <a:solidFill>
                  <a:schemeClr val="bg1"/>
                </a:solidFill>
                <a:latin typeface="Times New Roman"/>
                <a:cs typeface="Times New Roman"/>
              </a:rPr>
              <a:t>USING</a:t>
            </a:r>
            <a:r>
              <a:rPr lang="en-US" sz="3200" b="1" spc="-220" dirty="0">
                <a:solidFill>
                  <a:schemeClr val="bg1"/>
                </a:solidFill>
                <a:latin typeface="Times New Roman"/>
                <a:cs typeface="Times New Roman"/>
              </a:rPr>
              <a:t> </a:t>
            </a:r>
            <a:r>
              <a:rPr lang="en-US" sz="3200" b="1" spc="-10" dirty="0">
                <a:solidFill>
                  <a:schemeClr val="bg1"/>
                </a:solidFill>
                <a:latin typeface="Times New Roman"/>
                <a:cs typeface="Times New Roman"/>
              </a:rPr>
              <a:t>ARDUINO</a:t>
            </a:r>
            <a:endParaRPr lang="en-US" sz="3200" dirty="0">
              <a:solidFill>
                <a:schemeClr val="bg1"/>
              </a:solidFill>
              <a:latin typeface="Times New Roman"/>
              <a:cs typeface="Times New Roman"/>
            </a:endParaRPr>
          </a:p>
          <a:p>
            <a:pPr marR="726440" algn="ctr">
              <a:spcBef>
                <a:spcPts val="80"/>
              </a:spcBef>
            </a:pPr>
            <a:endParaRPr lang="en-US" sz="2400" dirty="0">
              <a:latin typeface="Times New Roman"/>
              <a:cs typeface="Times New Roman"/>
            </a:endParaRPr>
          </a:p>
        </p:txBody>
      </p:sp>
      <p:sp>
        <p:nvSpPr>
          <p:cNvPr id="11" name="TextBox 10">
            <a:extLst>
              <a:ext uri="{FF2B5EF4-FFF2-40B4-BE49-F238E27FC236}">
                <a16:creationId xmlns:a16="http://schemas.microsoft.com/office/drawing/2014/main" id="{A67C1632-4ED2-46C1-840E-FF6A8D1EC854}"/>
              </a:ext>
            </a:extLst>
          </p:cNvPr>
          <p:cNvSpPr txBox="1"/>
          <p:nvPr/>
        </p:nvSpPr>
        <p:spPr>
          <a:xfrm>
            <a:off x="643467" y="4588933"/>
            <a:ext cx="4470400" cy="1207190"/>
          </a:xfrm>
          <a:prstGeom prst="rect">
            <a:avLst/>
          </a:prstGeom>
          <a:noFill/>
        </p:spPr>
        <p:txBody>
          <a:bodyPr wrap="square" rtlCol="0">
            <a:spAutoFit/>
          </a:bodyPr>
          <a:lstStyle/>
          <a:p>
            <a:pPr marL="12700">
              <a:lnSpc>
                <a:spcPts val="2870"/>
              </a:lnSpc>
              <a:spcBef>
                <a:spcPts val="100"/>
              </a:spcBef>
            </a:pPr>
            <a:r>
              <a:rPr lang="fr-FR" sz="2400" b="1" dirty="0">
                <a:solidFill>
                  <a:schemeClr val="bg1"/>
                </a:solidFill>
                <a:latin typeface="Times New Roman"/>
                <a:cs typeface="Times New Roman"/>
              </a:rPr>
              <a:t>Project</a:t>
            </a:r>
            <a:r>
              <a:rPr lang="fr-FR" sz="2400" b="1" spc="-90" dirty="0">
                <a:solidFill>
                  <a:schemeClr val="bg1"/>
                </a:solidFill>
                <a:latin typeface="Times New Roman"/>
                <a:cs typeface="Times New Roman"/>
              </a:rPr>
              <a:t> </a:t>
            </a:r>
            <a:r>
              <a:rPr lang="fr-FR" sz="2400" b="1" spc="-10" dirty="0">
                <a:solidFill>
                  <a:schemeClr val="bg1"/>
                </a:solidFill>
                <a:latin typeface="Times New Roman"/>
                <a:cs typeface="Times New Roman"/>
              </a:rPr>
              <a:t>Guide:</a:t>
            </a:r>
          </a:p>
          <a:p>
            <a:pPr marL="12700">
              <a:lnSpc>
                <a:spcPts val="2870"/>
              </a:lnSpc>
              <a:spcBef>
                <a:spcPts val="100"/>
              </a:spcBef>
            </a:pPr>
            <a:endParaRPr lang="fr-FR" sz="2400" b="1" spc="-10" dirty="0">
              <a:solidFill>
                <a:schemeClr val="bg1"/>
              </a:solidFill>
              <a:latin typeface="Times New Roman"/>
              <a:cs typeface="Times New Roman"/>
            </a:endParaRPr>
          </a:p>
          <a:p>
            <a:pPr marL="355600" indent="-342900">
              <a:lnSpc>
                <a:spcPts val="2870"/>
              </a:lnSpc>
              <a:buFont typeface="Wingdings" panose="05000000000000000000" pitchFamily="2" charset="2"/>
              <a:buChar char="Ø"/>
              <a:tabLst>
                <a:tab pos="3224530" algn="l"/>
              </a:tabLst>
            </a:pPr>
            <a:r>
              <a:rPr lang="en-IN" sz="24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Mrs. K Vasundhara </a:t>
            </a:r>
            <a:r>
              <a:rPr lang="en-IN" sz="2400" kern="100" baseline="-25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 Tech</a:t>
            </a:r>
            <a:endParaRPr lang="en-IN"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F044F98-A4CE-06DD-0963-4EC1F10CDCF5}"/>
              </a:ext>
            </a:extLst>
          </p:cNvPr>
          <p:cNvSpPr txBox="1"/>
          <p:nvPr/>
        </p:nvSpPr>
        <p:spPr>
          <a:xfrm>
            <a:off x="8141668" y="4339830"/>
            <a:ext cx="5300133" cy="867097"/>
          </a:xfrm>
          <a:prstGeom prst="rect">
            <a:avLst/>
          </a:prstGeom>
          <a:noFill/>
        </p:spPr>
        <p:txBody>
          <a:bodyPr wrap="square" numCol="1" rtlCol="0">
            <a:spAutoFit/>
          </a:bodyPr>
          <a:lstStyle/>
          <a:p>
            <a:pPr>
              <a:lnSpc>
                <a:spcPct val="107000"/>
              </a:lnSpc>
              <a:spcAft>
                <a:spcPts val="800"/>
              </a:spcAft>
            </a:pPr>
            <a:r>
              <a:rPr lang="en-IN" sz="24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Members</a:t>
            </a:r>
            <a:r>
              <a:rPr lang="en-IN"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graphicFrame>
        <p:nvGraphicFramePr>
          <p:cNvPr id="15" name="Table 14">
            <a:extLst>
              <a:ext uri="{FF2B5EF4-FFF2-40B4-BE49-F238E27FC236}">
                <a16:creationId xmlns:a16="http://schemas.microsoft.com/office/drawing/2014/main" id="{6FB13900-0678-C79C-FCF3-4382A188B8D2}"/>
              </a:ext>
            </a:extLst>
          </p:cNvPr>
          <p:cNvGraphicFramePr>
            <a:graphicFrameLocks noGrp="1"/>
          </p:cNvGraphicFramePr>
          <p:nvPr>
            <p:extLst>
              <p:ext uri="{D42A27DB-BD31-4B8C-83A1-F6EECF244321}">
                <p14:modId xmlns:p14="http://schemas.microsoft.com/office/powerpoint/2010/main" val="1400456978"/>
              </p:ext>
            </p:extLst>
          </p:nvPr>
        </p:nvGraphicFramePr>
        <p:xfrm>
          <a:off x="9234281" y="4828463"/>
          <a:ext cx="4877410" cy="2432139"/>
        </p:xfrm>
        <a:graphic>
          <a:graphicData uri="http://schemas.openxmlformats.org/drawingml/2006/table">
            <a:tbl>
              <a:tblPr firstRow="1" bandRow="1">
                <a:tableStyleId>{2D5ABB26-0587-4C30-8999-92F81FD0307C}</a:tableStyleId>
              </a:tblPr>
              <a:tblGrid>
                <a:gridCol w="3143986">
                  <a:extLst>
                    <a:ext uri="{9D8B030D-6E8A-4147-A177-3AD203B41FA5}">
                      <a16:colId xmlns:a16="http://schemas.microsoft.com/office/drawing/2014/main" val="1754236719"/>
                    </a:ext>
                  </a:extLst>
                </a:gridCol>
                <a:gridCol w="1733424">
                  <a:extLst>
                    <a:ext uri="{9D8B030D-6E8A-4147-A177-3AD203B41FA5}">
                      <a16:colId xmlns:a16="http://schemas.microsoft.com/office/drawing/2014/main" val="2497324653"/>
                    </a:ext>
                  </a:extLst>
                </a:gridCol>
              </a:tblGrid>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 K. V. Sudheer</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(S191057)</a:t>
                      </a:r>
                      <a:endParaRPr lang="en-IN" sz="2000" dirty="0"/>
                    </a:p>
                  </a:txBody>
                  <a:tcPr/>
                </a:tc>
                <a:extLst>
                  <a:ext uri="{0D108BD9-81ED-4DB2-BD59-A6C34878D82A}">
                    <a16:rowId xmlns:a16="http://schemas.microsoft.com/office/drawing/2014/main" val="1814066620"/>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 Vijaya </a:t>
                      </a:r>
                      <a:r>
                        <a:rPr lang="en-I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Kranthi</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(S190743)</a:t>
                      </a:r>
                      <a:endParaRPr lang="en-IN" sz="2000" dirty="0"/>
                    </a:p>
                  </a:txBody>
                  <a:tcPr/>
                </a:tc>
                <a:extLst>
                  <a:ext uri="{0D108BD9-81ED-4DB2-BD59-A6C34878D82A}">
                    <a16:rowId xmlns:a16="http://schemas.microsoft.com/office/drawing/2014/main" val="49558369"/>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 Satya Madhava</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(S190572)</a:t>
                      </a:r>
                      <a:endParaRPr lang="en-IN" sz="2000" dirty="0"/>
                    </a:p>
                  </a:txBody>
                  <a:tcPr/>
                </a:tc>
                <a:extLst>
                  <a:ext uri="{0D108BD9-81ED-4DB2-BD59-A6C34878D82A}">
                    <a16:rowId xmlns:a16="http://schemas.microsoft.com/office/drawing/2014/main" val="157911997"/>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B. S. Rama Lakshmi</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(S190498)</a:t>
                      </a:r>
                      <a:endParaRPr lang="en-IN" sz="2000" dirty="0"/>
                    </a:p>
                  </a:txBody>
                  <a:tcPr/>
                </a:tc>
                <a:extLst>
                  <a:ext uri="{0D108BD9-81ED-4DB2-BD59-A6C34878D82A}">
                    <a16:rowId xmlns:a16="http://schemas.microsoft.com/office/drawing/2014/main" val="23923601"/>
                  </a:ext>
                </a:extLst>
              </a:tr>
              <a:tr h="430111">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Vijaya Babu</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(S180398)</a:t>
                      </a:r>
                      <a:endParaRPr lang="en-IN" sz="2000" dirty="0"/>
                    </a:p>
                  </a:txBody>
                  <a:tcPr/>
                </a:tc>
                <a:extLst>
                  <a:ext uri="{0D108BD9-81ED-4DB2-BD59-A6C34878D82A}">
                    <a16:rowId xmlns:a16="http://schemas.microsoft.com/office/drawing/2014/main" val="1815454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 </a:t>
                      </a:r>
                      <a:r>
                        <a:rPr lang="en-I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Veerendra</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(S190824)</a:t>
                      </a:r>
                      <a:endParaRPr lang="en-IN" sz="2000" dirty="0"/>
                    </a:p>
                  </a:txBody>
                  <a:tcPr/>
                </a:tc>
                <a:extLst>
                  <a:ext uri="{0D108BD9-81ED-4DB2-BD59-A6C34878D82A}">
                    <a16:rowId xmlns:a16="http://schemas.microsoft.com/office/drawing/2014/main" val="949785144"/>
                  </a:ext>
                </a:extLst>
              </a:tr>
            </a:tbl>
          </a:graphicData>
        </a:graphic>
      </p:graphicFrame>
    </p:spTree>
    <p:extLst>
      <p:ext uri="{BB962C8B-B14F-4D97-AF65-F5344CB8AC3E}">
        <p14:creationId xmlns:p14="http://schemas.microsoft.com/office/powerpoint/2010/main" val="3170294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610177" y="81923"/>
            <a:ext cx="7044766" cy="8065757"/>
          </a:xfrm>
          <a:prstGeom prst="rect">
            <a:avLst/>
          </a:prstGeom>
        </p:spPr>
      </p:pic>
      <p:sp>
        <p:nvSpPr>
          <p:cNvPr id="5" name="Text 2"/>
          <p:cNvSpPr/>
          <p:nvPr/>
        </p:nvSpPr>
        <p:spPr>
          <a:xfrm>
            <a:off x="601003"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539537"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539537"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DF30ADF-CADB-E357-E77B-F8517DB41E57}"/>
              </a:ext>
            </a:extLst>
          </p:cNvPr>
          <p:cNvSpPr/>
          <p:nvPr/>
        </p:nvSpPr>
        <p:spPr>
          <a:xfrm>
            <a:off x="392843" y="3662751"/>
            <a:ext cx="2963334" cy="19876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Processing Software</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D735B1E2-44F0-2A57-D494-04E41F03073B}"/>
              </a:ext>
            </a:extLst>
          </p:cNvPr>
          <p:cNvSpPr/>
          <p:nvPr/>
        </p:nvSpPr>
        <p:spPr>
          <a:xfrm>
            <a:off x="7894815" y="6750976"/>
            <a:ext cx="2489200" cy="1357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Servo </a:t>
            </a:r>
            <a:r>
              <a:rPr lang="en-US"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motor</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F2F9B5EC-8E98-3C42-84D3-60CE47A9FDDF}"/>
              </a:ext>
            </a:extLst>
          </p:cNvPr>
          <p:cNvSpPr/>
          <p:nvPr/>
        </p:nvSpPr>
        <p:spPr>
          <a:xfrm>
            <a:off x="10058408" y="2718325"/>
            <a:ext cx="1998133" cy="333182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Ultrasonic</a:t>
            </a:r>
          </a:p>
          <a:p>
            <a:pPr algn="ctr"/>
            <a:r>
              <a:rPr lang="en-US" sz="2000" dirty="0">
                <a:solidFill>
                  <a:schemeClr val="accent1"/>
                </a:solidFill>
                <a:latin typeface="Times New Roman" panose="02020603050405020304" pitchFamily="18" charset="0"/>
                <a:cs typeface="Times New Roman" panose="02020603050405020304" pitchFamily="18" charset="0"/>
              </a:rPr>
              <a:t>Sensor</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8486EEA-4D42-DE69-8447-92EE10C8A462}"/>
              </a:ext>
            </a:extLst>
          </p:cNvPr>
          <p:cNvSpPr/>
          <p:nvPr/>
        </p:nvSpPr>
        <p:spPr>
          <a:xfrm>
            <a:off x="10312407" y="3055147"/>
            <a:ext cx="1490134" cy="79962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Trig</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47B68553-371F-AB9D-5C47-449AC779F309}"/>
              </a:ext>
            </a:extLst>
          </p:cNvPr>
          <p:cNvSpPr/>
          <p:nvPr/>
        </p:nvSpPr>
        <p:spPr>
          <a:xfrm>
            <a:off x="10312407" y="4937400"/>
            <a:ext cx="1490134" cy="79962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Echo</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8" name="Flowchart: Delay 17">
            <a:extLst>
              <a:ext uri="{FF2B5EF4-FFF2-40B4-BE49-F238E27FC236}">
                <a16:creationId xmlns:a16="http://schemas.microsoft.com/office/drawing/2014/main" id="{C58B2CFC-2ECF-3060-F1D8-3A5628E849F3}"/>
              </a:ext>
            </a:extLst>
          </p:cNvPr>
          <p:cNvSpPr/>
          <p:nvPr/>
        </p:nvSpPr>
        <p:spPr>
          <a:xfrm>
            <a:off x="13143535" y="3888057"/>
            <a:ext cx="1320800" cy="1537004"/>
          </a:xfrm>
          <a:prstGeom prst="flowChartDelay">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Object</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2661075D-E3DA-3F57-6BFA-CADFE12A1DA5}"/>
              </a:ext>
            </a:extLst>
          </p:cNvPr>
          <p:cNvSpPr/>
          <p:nvPr/>
        </p:nvSpPr>
        <p:spPr>
          <a:xfrm>
            <a:off x="5066337" y="2444031"/>
            <a:ext cx="2980268" cy="41400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ARDUINO UNO R3</a:t>
            </a:r>
            <a:endParaRPr lang="en-IN" sz="2000" dirty="0">
              <a:latin typeface="Times New Roman" panose="02020603050405020304" pitchFamily="18" charset="0"/>
              <a:cs typeface="Times New Roman" panose="02020603050405020304" pitchFamily="18" charset="0"/>
            </a:endParaRPr>
          </a:p>
        </p:txBody>
      </p:sp>
      <p:sp>
        <p:nvSpPr>
          <p:cNvPr id="20" name="Arrow: Left-Right 19">
            <a:extLst>
              <a:ext uri="{FF2B5EF4-FFF2-40B4-BE49-F238E27FC236}">
                <a16:creationId xmlns:a16="http://schemas.microsoft.com/office/drawing/2014/main" id="{14376E76-9E65-E558-D497-1971FC9FAAF5}"/>
              </a:ext>
            </a:extLst>
          </p:cNvPr>
          <p:cNvSpPr/>
          <p:nvPr/>
        </p:nvSpPr>
        <p:spPr>
          <a:xfrm>
            <a:off x="3356177" y="4505306"/>
            <a:ext cx="1710160"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Left-Right 20">
            <a:extLst>
              <a:ext uri="{FF2B5EF4-FFF2-40B4-BE49-F238E27FC236}">
                <a16:creationId xmlns:a16="http://schemas.microsoft.com/office/drawing/2014/main" id="{2F3FBF87-9F68-E0B2-2DDB-E75B7015CEFB}"/>
              </a:ext>
            </a:extLst>
          </p:cNvPr>
          <p:cNvSpPr/>
          <p:nvPr/>
        </p:nvSpPr>
        <p:spPr>
          <a:xfrm>
            <a:off x="12106316" y="4511422"/>
            <a:ext cx="1020286"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Left-Right 21">
            <a:extLst>
              <a:ext uri="{FF2B5EF4-FFF2-40B4-BE49-F238E27FC236}">
                <a16:creationId xmlns:a16="http://schemas.microsoft.com/office/drawing/2014/main" id="{765107CF-FFB6-63EF-208F-E82E67DA4896}"/>
              </a:ext>
            </a:extLst>
          </p:cNvPr>
          <p:cNvSpPr/>
          <p:nvPr/>
        </p:nvSpPr>
        <p:spPr>
          <a:xfrm>
            <a:off x="8117295" y="4535487"/>
            <a:ext cx="1941112"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Bent-Up 23">
            <a:extLst>
              <a:ext uri="{FF2B5EF4-FFF2-40B4-BE49-F238E27FC236}">
                <a16:creationId xmlns:a16="http://schemas.microsoft.com/office/drawing/2014/main" id="{C1057A93-A4DD-735A-D3EC-D5C10ACCA787}"/>
              </a:ext>
            </a:extLst>
          </p:cNvPr>
          <p:cNvSpPr/>
          <p:nvPr/>
        </p:nvSpPr>
        <p:spPr>
          <a:xfrm rot="5400000">
            <a:off x="6572138" y="6365239"/>
            <a:ext cx="1069337" cy="1507067"/>
          </a:xfrm>
          <a:prstGeom prst="bentUpArrow">
            <a:avLst>
              <a:gd name="adj1" fmla="val 25000"/>
              <a:gd name="adj2" fmla="val 2580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Bent-Up 24">
            <a:extLst>
              <a:ext uri="{FF2B5EF4-FFF2-40B4-BE49-F238E27FC236}">
                <a16:creationId xmlns:a16="http://schemas.microsoft.com/office/drawing/2014/main" id="{8B6D95EB-55EF-F284-63A5-785C01ADEAC4}"/>
              </a:ext>
            </a:extLst>
          </p:cNvPr>
          <p:cNvSpPr/>
          <p:nvPr/>
        </p:nvSpPr>
        <p:spPr>
          <a:xfrm>
            <a:off x="10418489" y="6146523"/>
            <a:ext cx="943784" cy="144402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B9715FA8-302F-BBBB-9788-3A55D02989AC}"/>
              </a:ext>
            </a:extLst>
          </p:cNvPr>
          <p:cNvSpPr txBox="1"/>
          <p:nvPr/>
        </p:nvSpPr>
        <p:spPr>
          <a:xfrm>
            <a:off x="728136" y="680323"/>
            <a:ext cx="513080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Block Diagram:</a:t>
            </a:r>
            <a:endParaRPr lang="en-IN"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0300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6BC008-D866-128C-897B-2B4FFC564EC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8" name="TextBox 7">
            <a:extLst>
              <a:ext uri="{FF2B5EF4-FFF2-40B4-BE49-F238E27FC236}">
                <a16:creationId xmlns:a16="http://schemas.microsoft.com/office/drawing/2014/main" id="{C0CF0B16-551F-497E-F647-C09A5FB9FE5B}"/>
              </a:ext>
            </a:extLst>
          </p:cNvPr>
          <p:cNvSpPr txBox="1"/>
          <p:nvPr/>
        </p:nvSpPr>
        <p:spPr>
          <a:xfrm>
            <a:off x="902983" y="617042"/>
            <a:ext cx="6383867"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Schematic Diagram:</a:t>
            </a:r>
          </a:p>
        </p:txBody>
      </p:sp>
      <p:pic>
        <p:nvPicPr>
          <p:cNvPr id="13" name="Picture 12" descr="A diagram of a circuit board&#10;&#10;Description automatically generated">
            <a:extLst>
              <a:ext uri="{FF2B5EF4-FFF2-40B4-BE49-F238E27FC236}">
                <a16:creationId xmlns:a16="http://schemas.microsoft.com/office/drawing/2014/main" id="{C01488DE-6F0B-C8DC-66B5-37AD270A7BB6}"/>
              </a:ext>
            </a:extLst>
          </p:cNvPr>
          <p:cNvPicPr>
            <a:picLocks noChangeAspect="1"/>
          </p:cNvPicPr>
          <p:nvPr/>
        </p:nvPicPr>
        <p:blipFill>
          <a:blip r:embed="rId4"/>
          <a:stretch>
            <a:fillRect/>
          </a:stretch>
        </p:blipFill>
        <p:spPr>
          <a:xfrm>
            <a:off x="902983" y="1541174"/>
            <a:ext cx="12964002" cy="6472296"/>
          </a:xfrm>
          <a:prstGeom prst="rect">
            <a:avLst/>
          </a:prstGeom>
        </p:spPr>
      </p:pic>
    </p:spTree>
    <p:extLst>
      <p:ext uri="{BB962C8B-B14F-4D97-AF65-F5344CB8AC3E}">
        <p14:creationId xmlns:p14="http://schemas.microsoft.com/office/powerpoint/2010/main" val="2638678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B0F9-9364-082F-7CA5-24F15819310D}"/>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33199" y="712589"/>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Circuit connections:</a:t>
            </a:r>
            <a:endParaRPr lang="en-IN" sz="4400"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computer screen shot of a circuit board">
            <a:extLst>
              <a:ext uri="{FF2B5EF4-FFF2-40B4-BE49-F238E27FC236}">
                <a16:creationId xmlns:a16="http://schemas.microsoft.com/office/drawing/2014/main" id="{5527CEE8-2243-DB81-8ED0-1A810B4FD2F9}"/>
              </a:ext>
            </a:extLst>
          </p:cNvPr>
          <p:cNvPicPr>
            <a:picLocks noChangeAspect="1"/>
          </p:cNvPicPr>
          <p:nvPr/>
        </p:nvPicPr>
        <p:blipFill>
          <a:blip r:embed="rId4"/>
          <a:stretch>
            <a:fillRect/>
          </a:stretch>
        </p:blipFill>
        <p:spPr>
          <a:xfrm>
            <a:off x="833199" y="1856448"/>
            <a:ext cx="13012966" cy="59444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8ED79A-71DD-B42C-4ACD-2A139BEE98EA}"/>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33199" y="712589"/>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Working:</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C15D30-11CD-3B7C-7B52-7E242BED12B4}"/>
              </a:ext>
            </a:extLst>
          </p:cNvPr>
          <p:cNvSpPr txBox="1"/>
          <p:nvPr/>
        </p:nvSpPr>
        <p:spPr>
          <a:xfrm>
            <a:off x="833199" y="1858325"/>
            <a:ext cx="12964002" cy="4457952"/>
          </a:xfrm>
          <a:prstGeom prst="rect">
            <a:avLst/>
          </a:prstGeom>
          <a:noFill/>
        </p:spPr>
        <p:txBody>
          <a:bodyPr wrap="square" rtlCol="0">
            <a:spAutoFit/>
          </a:bodyPr>
          <a:lstStyle/>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After Connecting the Circuit as shown in Circuit diagram, We have to dump the code into Arduino using Arduino IDE.</a:t>
            </a:r>
          </a:p>
          <a:p>
            <a:pPr marL="12700" marR="6350" algn="just">
              <a:lnSpc>
                <a:spcPct val="150000"/>
              </a:lnSpc>
            </a:pPr>
            <a:endParaRPr lang="en-US" sz="2400" spc="40" dirty="0">
              <a:solidFill>
                <a:schemeClr val="bg1"/>
              </a:solidFill>
              <a:latin typeface="Times New Roman" panose="02020603050405020304" pitchFamily="18" charset="0"/>
              <a:cs typeface="Times New Roman" panose="02020603050405020304" pitchFamily="18" charset="0"/>
            </a:endParaRPr>
          </a:p>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After Dumping the code into Arduino Board, The Servo Motor rotates along with the Ultrasonic Sensor. The Ultrasonic Sensor gives data to the Serial Monitor.</a:t>
            </a:r>
          </a:p>
          <a:p>
            <a:pPr marL="12700" marR="6350" algn="just">
              <a:lnSpc>
                <a:spcPct val="150000"/>
              </a:lnSpc>
            </a:pPr>
            <a:endParaRPr lang="en-US" sz="2400" spc="40" dirty="0">
              <a:solidFill>
                <a:schemeClr val="bg1"/>
              </a:solidFill>
              <a:latin typeface="Times New Roman" panose="02020603050405020304" pitchFamily="18" charset="0"/>
              <a:cs typeface="Times New Roman" panose="02020603050405020304" pitchFamily="18" charset="0"/>
            </a:endParaRPr>
          </a:p>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The Processing Software takes input from the Serial Monitor and Visualize the result in the designed Radar graph.</a:t>
            </a:r>
          </a:p>
        </p:txBody>
      </p:sp>
    </p:spTree>
    <p:extLst>
      <p:ext uri="{BB962C8B-B14F-4D97-AF65-F5344CB8AC3E}">
        <p14:creationId xmlns:p14="http://schemas.microsoft.com/office/powerpoint/2010/main" val="1848489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F1B5F-EA7D-0FE3-5F93-57252211A82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6" name="Text 3"/>
          <p:cNvSpPr/>
          <p:nvPr/>
        </p:nvSpPr>
        <p:spPr>
          <a:xfrm>
            <a:off x="590117" y="620963"/>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Output</a:t>
            </a: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a:t>
            </a:r>
            <a:endParaRPr lang="en-US" sz="4374" dirty="0">
              <a:latin typeface="Times New Roman" panose="02020603050405020304" pitchFamily="18" charset="0"/>
              <a:cs typeface="Times New Roman" panose="02020603050405020304" pitchFamily="18" charset="0"/>
            </a:endParaRPr>
          </a:p>
        </p:txBody>
      </p:sp>
      <p:sp>
        <p:nvSpPr>
          <p:cNvPr id="8" name="Text 5"/>
          <p:cNvSpPr/>
          <p:nvPr/>
        </p:nvSpPr>
        <p:spPr>
          <a:xfrm>
            <a:off x="2209086" y="3549850"/>
            <a:ext cx="157758" cy="416481"/>
          </a:xfrm>
          <a:prstGeom prst="rect">
            <a:avLst/>
          </a:prstGeom>
          <a:noFill/>
          <a:ln/>
        </p:spPr>
        <p:txBody>
          <a:bodyPr wrap="none" rtlCol="0" anchor="t"/>
          <a:lstStyle/>
          <a:p>
            <a:pPr algn="ctr">
              <a:lnSpc>
                <a:spcPts val="3281"/>
              </a:lnSpc>
            </a:pPr>
            <a:endParaRPr lang="en-US" sz="2624" dirty="0"/>
          </a:p>
        </p:txBody>
      </p:sp>
      <p:sp>
        <p:nvSpPr>
          <p:cNvPr id="9" name="Text 6"/>
          <p:cNvSpPr/>
          <p:nvPr/>
        </p:nvSpPr>
        <p:spPr>
          <a:xfrm>
            <a:off x="2760107" y="3584498"/>
            <a:ext cx="2647950" cy="694373"/>
          </a:xfrm>
          <a:prstGeom prst="rect">
            <a:avLst/>
          </a:prstGeom>
          <a:noFill/>
          <a:ln/>
        </p:spPr>
        <p:txBody>
          <a:bodyPr wrap="square" rtlCol="0" anchor="t"/>
          <a:lstStyle/>
          <a:p>
            <a:pPr>
              <a:lnSpc>
                <a:spcPts val="2734"/>
              </a:lnSpc>
            </a:pPr>
            <a:endParaRPr lang="en-US" sz="2187" dirty="0"/>
          </a:p>
        </p:txBody>
      </p:sp>
      <p:sp>
        <p:nvSpPr>
          <p:cNvPr id="10" name="Text 7"/>
          <p:cNvSpPr/>
          <p:nvPr/>
        </p:nvSpPr>
        <p:spPr>
          <a:xfrm>
            <a:off x="2760107" y="4501039"/>
            <a:ext cx="2647950" cy="1421606"/>
          </a:xfrm>
          <a:prstGeom prst="rect">
            <a:avLst/>
          </a:prstGeom>
          <a:noFill/>
          <a:ln/>
        </p:spPr>
        <p:txBody>
          <a:bodyPr wrap="square" rtlCol="0" anchor="t"/>
          <a:lstStyle/>
          <a:p>
            <a:pPr>
              <a:lnSpc>
                <a:spcPts val="2799"/>
              </a:lnSpc>
            </a:pPr>
            <a:endParaRPr lang="en-US" sz="1750" dirty="0"/>
          </a:p>
        </p:txBody>
      </p:sp>
      <p:sp>
        <p:nvSpPr>
          <p:cNvPr id="12" name="Text 9"/>
          <p:cNvSpPr/>
          <p:nvPr/>
        </p:nvSpPr>
        <p:spPr>
          <a:xfrm>
            <a:off x="5782270" y="3549850"/>
            <a:ext cx="195858" cy="416481"/>
          </a:xfrm>
          <a:prstGeom prst="rect">
            <a:avLst/>
          </a:prstGeom>
          <a:noFill/>
          <a:ln/>
        </p:spPr>
        <p:txBody>
          <a:bodyPr wrap="none" rtlCol="0" anchor="t"/>
          <a:lstStyle/>
          <a:p>
            <a:pPr algn="ctr">
              <a:lnSpc>
                <a:spcPts val="3281"/>
              </a:lnSpc>
            </a:pPr>
            <a:endParaRPr lang="en-US" sz="2624" dirty="0"/>
          </a:p>
        </p:txBody>
      </p:sp>
      <p:sp>
        <p:nvSpPr>
          <p:cNvPr id="13" name="Text 10"/>
          <p:cNvSpPr/>
          <p:nvPr/>
        </p:nvSpPr>
        <p:spPr>
          <a:xfrm>
            <a:off x="6352342" y="3584498"/>
            <a:ext cx="2647950" cy="694373"/>
          </a:xfrm>
          <a:prstGeom prst="rect">
            <a:avLst/>
          </a:prstGeom>
          <a:noFill/>
          <a:ln/>
        </p:spPr>
        <p:txBody>
          <a:bodyPr wrap="square" rtlCol="0" anchor="t"/>
          <a:lstStyle/>
          <a:p>
            <a:pPr>
              <a:lnSpc>
                <a:spcPts val="2734"/>
              </a:lnSpc>
            </a:pPr>
            <a:endParaRPr lang="en-US" sz="2187" dirty="0"/>
          </a:p>
        </p:txBody>
      </p:sp>
      <p:sp>
        <p:nvSpPr>
          <p:cNvPr id="14" name="Text 11"/>
          <p:cNvSpPr/>
          <p:nvPr/>
        </p:nvSpPr>
        <p:spPr>
          <a:xfrm>
            <a:off x="6352342" y="4501041"/>
            <a:ext cx="2647950" cy="1066205"/>
          </a:xfrm>
          <a:prstGeom prst="rect">
            <a:avLst/>
          </a:prstGeom>
          <a:noFill/>
          <a:ln/>
        </p:spPr>
        <p:txBody>
          <a:bodyPr wrap="square" rtlCol="0" anchor="t"/>
          <a:lstStyle/>
          <a:p>
            <a:pPr>
              <a:lnSpc>
                <a:spcPts val="2799"/>
              </a:lnSpc>
            </a:pPr>
            <a:endParaRPr lang="en-US" sz="1750" dirty="0"/>
          </a:p>
        </p:txBody>
      </p:sp>
      <p:sp>
        <p:nvSpPr>
          <p:cNvPr id="16" name="Text 13"/>
          <p:cNvSpPr/>
          <p:nvPr/>
        </p:nvSpPr>
        <p:spPr>
          <a:xfrm>
            <a:off x="9370695" y="3549850"/>
            <a:ext cx="203478" cy="416481"/>
          </a:xfrm>
          <a:prstGeom prst="rect">
            <a:avLst/>
          </a:prstGeom>
          <a:noFill/>
          <a:ln/>
        </p:spPr>
        <p:txBody>
          <a:bodyPr wrap="none" rtlCol="0" anchor="t"/>
          <a:lstStyle/>
          <a:p>
            <a:pPr algn="ctr">
              <a:lnSpc>
                <a:spcPts val="3281"/>
              </a:lnSpc>
            </a:pPr>
            <a:endParaRPr lang="en-US" sz="2624" dirty="0"/>
          </a:p>
        </p:txBody>
      </p:sp>
      <p:sp>
        <p:nvSpPr>
          <p:cNvPr id="17" name="Text 14"/>
          <p:cNvSpPr/>
          <p:nvPr/>
        </p:nvSpPr>
        <p:spPr>
          <a:xfrm>
            <a:off x="9944576" y="3584496"/>
            <a:ext cx="2221944" cy="347186"/>
          </a:xfrm>
          <a:prstGeom prst="rect">
            <a:avLst/>
          </a:prstGeom>
          <a:noFill/>
          <a:ln/>
        </p:spPr>
        <p:txBody>
          <a:bodyPr wrap="none" rtlCol="0" anchor="t"/>
          <a:lstStyle/>
          <a:p>
            <a:pPr>
              <a:lnSpc>
                <a:spcPts val="2734"/>
              </a:lnSpc>
            </a:pPr>
            <a:endParaRPr lang="en-US" sz="2187" dirty="0"/>
          </a:p>
        </p:txBody>
      </p:sp>
      <p:sp>
        <p:nvSpPr>
          <p:cNvPr id="18" name="Text 15"/>
          <p:cNvSpPr/>
          <p:nvPr/>
        </p:nvSpPr>
        <p:spPr>
          <a:xfrm>
            <a:off x="9944576" y="4153853"/>
            <a:ext cx="2647950" cy="1421606"/>
          </a:xfrm>
          <a:prstGeom prst="rect">
            <a:avLst/>
          </a:prstGeom>
          <a:noFill/>
          <a:ln/>
        </p:spPr>
        <p:txBody>
          <a:bodyPr wrap="square" rtlCol="0" anchor="t"/>
          <a:lstStyle/>
          <a:p>
            <a:pPr>
              <a:lnSpc>
                <a:spcPts val="2799"/>
              </a:lnSpc>
            </a:pPr>
            <a:endParaRPr lang="en-US" sz="1750"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F05802-F9F6-A60D-4066-CD11EA57F472}"/>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1123593" y="967561"/>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Advantages: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2370667" y="2824618"/>
            <a:ext cx="9177865" cy="1007101"/>
          </a:xfrm>
          <a:prstGeom prst="rect">
            <a:avLst/>
          </a:prstGeom>
          <a:noFill/>
          <a:ln/>
        </p:spPr>
        <p:txBody>
          <a:bodyPr wrap="square" rtlCol="0" anchor="t"/>
          <a:lstStyle/>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Works in adverse weather conditions</a:t>
            </a: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Precise location and distance calculation</a:t>
            </a: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Versatility</a:t>
            </a:r>
            <a:endParaRPr lang="en-US" sz="2800" dirty="0">
              <a:latin typeface="Times New Roman" panose="02020603050405020304" pitchFamily="18" charset="0"/>
              <a:cs typeface="Times New Roman" panose="02020603050405020304" pitchFamily="18" charset="0"/>
            </a:endParaRPr>
          </a:p>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F05802-F9F6-A60D-4066-CD11EA57F472}"/>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1123593" y="967561"/>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Disadvantages: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1286933" y="2824618"/>
            <a:ext cx="12056535" cy="1007101"/>
          </a:xfrm>
          <a:prstGeom prst="rect">
            <a:avLst/>
          </a:prstGeom>
          <a:noFill/>
          <a:ln/>
        </p:spPr>
        <p:txBody>
          <a:bodyPr wrap="square" rtlCol="0" anchor="t"/>
          <a:lstStyle/>
          <a:p>
            <a:pPr marL="355600" marR="7620" indent="-342900">
              <a:lnSpc>
                <a:spcPct val="150000"/>
              </a:lnSpc>
              <a:spcBef>
                <a:spcPts val="100"/>
              </a:spcBef>
              <a:buFont typeface="Wingdings" panose="05000000000000000000" pitchFamily="2" charset="2"/>
              <a:buChar char="Ø"/>
            </a:pPr>
            <a:r>
              <a:rPr lang="en-US" sz="2400" spc="305" dirty="0">
                <a:solidFill>
                  <a:schemeClr val="bg1"/>
                </a:solidFill>
                <a:latin typeface="Times New Roman" panose="02020603050405020304" pitchFamily="18" charset="0"/>
                <a:cs typeface="Times New Roman" panose="02020603050405020304" pitchFamily="18" charset="0"/>
              </a:rPr>
              <a:t>This Ultrasonic Radar </a:t>
            </a:r>
            <a:r>
              <a:rPr lang="en-US" sz="2400" dirty="0">
                <a:solidFill>
                  <a:schemeClr val="bg1"/>
                </a:solidFill>
                <a:latin typeface="Times New Roman" panose="02020603050405020304" pitchFamily="18" charset="0"/>
                <a:cs typeface="Times New Roman" panose="02020603050405020304" pitchFamily="18" charset="0"/>
              </a:rPr>
              <a:t>takes</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more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time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70" dirty="0">
                <a:solidFill>
                  <a:schemeClr val="bg1"/>
                </a:solidFill>
                <a:latin typeface="Times New Roman" panose="02020603050405020304" pitchFamily="18" charset="0"/>
                <a:cs typeface="Times New Roman" panose="02020603050405020304" pitchFamily="18" charset="0"/>
              </a:rPr>
              <a:t>lock</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0" dirty="0">
                <a:solidFill>
                  <a:schemeClr val="bg1"/>
                </a:solidFill>
                <a:latin typeface="Times New Roman" panose="02020603050405020304" pitchFamily="18" charset="0"/>
                <a:cs typeface="Times New Roman" panose="02020603050405020304" pitchFamily="18" charset="0"/>
              </a:rPr>
              <a:t>Since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radio</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5" dirty="0">
                <a:solidFill>
                  <a:schemeClr val="bg1"/>
                </a:solidFill>
                <a:latin typeface="Times New Roman" panose="02020603050405020304" pitchFamily="18" charset="0"/>
                <a:cs typeface="Times New Roman" panose="02020603050405020304" pitchFamily="18" charset="0"/>
              </a:rPr>
              <a:t>signals</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travel</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freely</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5" dirty="0">
                <a:solidFill>
                  <a:schemeClr val="bg1"/>
                </a:solidFill>
                <a:latin typeface="Times New Roman" panose="02020603050405020304" pitchFamily="18" charset="0"/>
                <a:cs typeface="Times New Roman" panose="02020603050405020304" pitchFamily="18" charset="0"/>
              </a:rPr>
              <a:t>air</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25" dirty="0">
                <a:solidFill>
                  <a:schemeClr val="bg1"/>
                </a:solidFill>
                <a:latin typeface="Times New Roman" panose="02020603050405020304" pitchFamily="18" charset="0"/>
                <a:cs typeface="Times New Roman" panose="02020603050405020304" pitchFamily="18" charset="0"/>
              </a:rPr>
              <a:t>and </a:t>
            </a:r>
            <a:r>
              <a:rPr lang="en-US" sz="2400" dirty="0">
                <a:solidFill>
                  <a:schemeClr val="bg1"/>
                </a:solidFill>
                <a:latin typeface="Times New Roman" panose="02020603050405020304" pitchFamily="18" charset="0"/>
                <a:cs typeface="Times New Roman" panose="02020603050405020304" pitchFamily="18" charset="0"/>
              </a:rPr>
              <a:t>space,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it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takes</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more</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time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get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and</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spc="-10" dirty="0">
                <a:solidFill>
                  <a:schemeClr val="bg1"/>
                </a:solidFill>
                <a:latin typeface="Times New Roman" panose="02020603050405020304" pitchFamily="18" charset="0"/>
                <a:cs typeface="Times New Roman" panose="02020603050405020304" pitchFamily="18" charset="0"/>
              </a:rPr>
              <a:t>back.</a:t>
            </a:r>
            <a:r>
              <a:rPr lang="en-US" sz="2400" dirty="0">
                <a:solidFill>
                  <a:schemeClr val="bg1"/>
                </a:solidFill>
                <a:latin typeface="Times New Roman" panose="02020603050405020304" pitchFamily="18" charset="0"/>
                <a:cs typeface="Times New Roman" panose="02020603050405020304" pitchFamily="18" charset="0"/>
              </a:rPr>
              <a:t> </a:t>
            </a:r>
          </a:p>
          <a:p>
            <a:pPr marL="12700" marR="7620">
              <a:lnSpc>
                <a:spcPct val="114900"/>
              </a:lnSpc>
              <a:spcBef>
                <a:spcPts val="100"/>
              </a:spcBef>
            </a:pPr>
            <a:endParaRPr lang="en-US" sz="2400" dirty="0">
              <a:solidFill>
                <a:schemeClr val="bg1"/>
              </a:solidFill>
              <a:latin typeface="Times New Roman" panose="02020603050405020304" pitchFamily="18" charset="0"/>
              <a:cs typeface="Times New Roman" panose="02020603050405020304" pitchFamily="18" charset="0"/>
            </a:endParaRPr>
          </a:p>
          <a:p>
            <a:pPr marL="355600" marR="7620" indent="-342900">
              <a:lnSpc>
                <a:spcPct val="150000"/>
              </a:lnSpc>
              <a:spcBef>
                <a:spcPts val="100"/>
              </a:spcBef>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Large objects that are </a:t>
            </a:r>
            <a:r>
              <a:rPr lang="en-US" sz="2400" spc="65" dirty="0">
                <a:solidFill>
                  <a:schemeClr val="bg1"/>
                </a:solidFill>
                <a:latin typeface="Times New Roman" panose="02020603050405020304" pitchFamily="18" charset="0"/>
                <a:cs typeface="Times New Roman" panose="02020603050405020304" pitchFamily="18" charset="0"/>
              </a:rPr>
              <a:t>close</a:t>
            </a:r>
            <a:r>
              <a:rPr lang="en-US" sz="240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dirty="0">
                <a:solidFill>
                  <a:schemeClr val="bg1"/>
                </a:solidFill>
                <a:latin typeface="Times New Roman" panose="02020603050405020304" pitchFamily="18" charset="0"/>
                <a:cs typeface="Times New Roman" panose="02020603050405020304" pitchFamily="18" charset="0"/>
              </a:rPr>
              <a:t> the Transmitter </a:t>
            </a:r>
            <a:r>
              <a:rPr lang="en-US" sz="2400" spc="60" dirty="0">
                <a:solidFill>
                  <a:schemeClr val="bg1"/>
                </a:solidFill>
                <a:latin typeface="Times New Roman" panose="02020603050405020304" pitchFamily="18" charset="0"/>
                <a:cs typeface="Times New Roman" panose="02020603050405020304" pitchFamily="18" charset="0"/>
              </a:rPr>
              <a:t>can</a:t>
            </a:r>
            <a:r>
              <a:rPr lang="en-US" sz="2400" dirty="0">
                <a:solidFill>
                  <a:schemeClr val="bg1"/>
                </a:solidFill>
                <a:latin typeface="Times New Roman" panose="02020603050405020304" pitchFamily="18" charset="0"/>
                <a:cs typeface="Times New Roman" panose="02020603050405020304" pitchFamily="18" charset="0"/>
              </a:rPr>
              <a:t> </a:t>
            </a:r>
            <a:r>
              <a:rPr lang="en-US" sz="2400" spc="50" dirty="0">
                <a:solidFill>
                  <a:schemeClr val="bg1"/>
                </a:solidFill>
                <a:latin typeface="Times New Roman" panose="02020603050405020304" pitchFamily="18" charset="0"/>
                <a:cs typeface="Times New Roman" panose="02020603050405020304" pitchFamily="18" charset="0"/>
              </a:rPr>
              <a:t>saturate</a:t>
            </a:r>
            <a:r>
              <a:rPr lang="en-US" sz="2400" dirty="0">
                <a:solidFill>
                  <a:schemeClr val="bg1"/>
                </a:solidFill>
                <a:latin typeface="Times New Roman" panose="02020603050405020304" pitchFamily="18" charset="0"/>
                <a:cs typeface="Times New Roman" panose="02020603050405020304" pitchFamily="18" charset="0"/>
              </a:rPr>
              <a:t> the receiver. The </a:t>
            </a:r>
            <a:r>
              <a:rPr lang="en-US" sz="2400" spc="55" dirty="0">
                <a:solidFill>
                  <a:schemeClr val="bg1"/>
                </a:solidFill>
                <a:latin typeface="Times New Roman" panose="02020603050405020304" pitchFamily="18" charset="0"/>
                <a:cs typeface="Times New Roman" panose="02020603050405020304" pitchFamily="18" charset="0"/>
              </a:rPr>
              <a:t>radio</a:t>
            </a:r>
            <a:r>
              <a:rPr lang="en-US" sz="240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signals </a:t>
            </a:r>
            <a:r>
              <a:rPr lang="en-US" sz="2400" dirty="0">
                <a:solidFill>
                  <a:schemeClr val="bg1"/>
                </a:solidFill>
                <a:latin typeface="Times New Roman" panose="02020603050405020304" pitchFamily="18" charset="0"/>
                <a:cs typeface="Times New Roman" panose="02020603050405020304" pitchFamily="18" charset="0"/>
              </a:rPr>
              <a:t>work</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best</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when</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spc="80" dirty="0">
                <a:solidFill>
                  <a:schemeClr val="bg1"/>
                </a:solidFill>
                <a:latin typeface="Times New Roman" panose="02020603050405020304" pitchFamily="18" charset="0"/>
                <a:cs typeface="Times New Roman" panose="02020603050405020304" pitchFamily="18" charset="0"/>
              </a:rPr>
              <a:t>is</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further</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away</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from</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receiver</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and</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not</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spc="35" dirty="0">
                <a:solidFill>
                  <a:schemeClr val="bg1"/>
                </a:solidFill>
                <a:latin typeface="Times New Roman" panose="02020603050405020304" pitchFamily="18" charset="0"/>
                <a:cs typeface="Times New Roman" panose="02020603050405020304" pitchFamily="18" charset="0"/>
              </a:rPr>
              <a:t>closer.</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47848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551F0-4E5F-3A43-9AE5-303ABEA01777}"/>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Applications: </a:t>
            </a:r>
          </a:p>
          <a:p>
            <a:pPr>
              <a:lnSpc>
                <a:spcPts val="5468"/>
              </a:lnSpc>
            </a:pPr>
            <a:endPar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8F67D8-75E5-7607-C6F9-D2D4015BCD9B}"/>
              </a:ext>
            </a:extLst>
          </p:cNvPr>
          <p:cNvSpPr txBox="1"/>
          <p:nvPr/>
        </p:nvSpPr>
        <p:spPr>
          <a:xfrm>
            <a:off x="2302935" y="2298157"/>
            <a:ext cx="6502399" cy="3538789"/>
          </a:xfrm>
          <a:prstGeom prst="rect">
            <a:avLst/>
          </a:prstGeom>
          <a:noFill/>
        </p:spPr>
        <p:txBody>
          <a:bodyPr wrap="square" rtlCol="0">
            <a:spAutoFit/>
          </a:bodyPr>
          <a:lstStyle/>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Airforce</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Marine</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Ground Traffic Control</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Enemy Detector</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Home Intrusion detection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ADAAB-B10B-8824-1EDE-B718D47A88B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References: </a:t>
            </a:r>
          </a:p>
          <a:p>
            <a:pPr>
              <a:lnSpc>
                <a:spcPts val="5468"/>
              </a:lnSpc>
            </a:pPr>
            <a:endPar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8F67D8-75E5-7607-C6F9-D2D4015BCD9B}"/>
              </a:ext>
            </a:extLst>
          </p:cNvPr>
          <p:cNvSpPr txBox="1"/>
          <p:nvPr/>
        </p:nvSpPr>
        <p:spPr>
          <a:xfrm>
            <a:off x="1439333" y="2298157"/>
            <a:ext cx="12357868" cy="3538789"/>
          </a:xfrm>
          <a:prstGeom prst="rect">
            <a:avLst/>
          </a:prstGeom>
          <a:noFill/>
        </p:spPr>
        <p:txBody>
          <a:bodyPr wrap="square" rtlCol="0">
            <a:spAutoFit/>
          </a:bodyPr>
          <a:lstStyle/>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4"/>
              </a:rPr>
              <a:t>https://3ciencias.com/wp-content/uploads/2019/01/Art_14-1.pdf</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5"/>
              </a:rPr>
              <a:t>https://mytectutor.com/simple-ultrasonic-radar-system-using-arduino/</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6"/>
              </a:rPr>
              <a:t>https://www.semanticscholar.org/paper/Range-Detection-based-on-Ultrasonic-Principle-Thomas-JithinK/7598c800d6ab21e8ad8dcefbf0d39b4b20e40777#related-papers</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p:txBody>
      </p:sp>
    </p:spTree>
    <p:extLst>
      <p:ext uri="{BB962C8B-B14F-4D97-AF65-F5344CB8AC3E}">
        <p14:creationId xmlns:p14="http://schemas.microsoft.com/office/powerpoint/2010/main" val="3101653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63C08A-11ED-6FF6-8CBD-6F1E68373A53}"/>
              </a:ext>
            </a:extLst>
          </p:cNvPr>
          <p:cNvSpPr txBox="1"/>
          <p:nvPr/>
        </p:nvSpPr>
        <p:spPr>
          <a:xfrm>
            <a:off x="2128757" y="3155187"/>
            <a:ext cx="10278533" cy="1569660"/>
          </a:xfrm>
          <a:prstGeom prst="rect">
            <a:avLst/>
          </a:prstGeom>
          <a:noFill/>
        </p:spPr>
        <p:txBody>
          <a:bodyPr wrap="square" rtlCol="0">
            <a:spAutoFit/>
          </a:bodyPr>
          <a:lstStyle/>
          <a:p>
            <a:pPr algn="ctr"/>
            <a:r>
              <a:rPr lang="en-US" sz="9600" dirty="0">
                <a:solidFill>
                  <a:schemeClr val="bg1"/>
                </a:solidFill>
                <a:latin typeface="Times New Roman" panose="02020603050405020304" pitchFamily="18" charset="0"/>
                <a:cs typeface="Times New Roman" panose="02020603050405020304" pitchFamily="18" charset="0"/>
              </a:rPr>
              <a:t>Thank You </a:t>
            </a:r>
            <a:endParaRPr lang="en-IN" sz="9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827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CD7738F-8007-8B10-8519-899B3A0534FB}"/>
              </a:ext>
            </a:extLst>
          </p:cNvPr>
          <p:cNvSpPr txBox="1"/>
          <p:nvPr/>
        </p:nvSpPr>
        <p:spPr>
          <a:xfrm>
            <a:off x="736467" y="605255"/>
            <a:ext cx="4995334"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Table of Contents:</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24C431-1031-8683-19DE-CB69B0B5BA89}"/>
              </a:ext>
            </a:extLst>
          </p:cNvPr>
          <p:cNvSpPr txBox="1"/>
          <p:nvPr/>
        </p:nvSpPr>
        <p:spPr>
          <a:xfrm>
            <a:off x="5282701" y="1642533"/>
            <a:ext cx="7044766" cy="5632311"/>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Abstract</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Literature Survey</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Materials Required</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Ultrasonic Sensor</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Servo Motor</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Software Used</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Circuit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Schematic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Block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Working</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Output</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Advantages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Disadvantages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Real time Applications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622518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79706-538E-4D68-18F2-65BEFB6DB6BF}"/>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8" name="Text 5"/>
          <p:cNvSpPr/>
          <p:nvPr/>
        </p:nvSpPr>
        <p:spPr>
          <a:xfrm>
            <a:off x="6449975" y="4973360"/>
            <a:ext cx="94655" cy="365760"/>
          </a:xfrm>
          <a:prstGeom prst="rect">
            <a:avLst/>
          </a:prstGeom>
          <a:noFill/>
          <a:ln/>
        </p:spPr>
        <p:txBody>
          <a:bodyPr wrap="none" rtlCol="0" anchor="t"/>
          <a:lstStyle/>
          <a:p>
            <a:pPr algn="ctr">
              <a:lnSpc>
                <a:spcPts val="2880"/>
              </a:lnSpc>
            </a:pPr>
            <a:r>
              <a:rPr lang="en-US" sz="1152" kern="0" spc="-35" dirty="0">
                <a:solidFill>
                  <a:srgbClr val="3C3838"/>
                </a:solidFill>
                <a:latin typeface="Inter" pitchFamily="34" charset="0"/>
                <a:ea typeface="Inter" pitchFamily="34" charset="-122"/>
                <a:cs typeface="Inter" pitchFamily="34" charset="-120"/>
              </a:rPr>
              <a:t>S</a:t>
            </a:r>
            <a:endParaRPr lang="en-US" sz="1152" dirty="0"/>
          </a:p>
        </p:txBody>
      </p:sp>
      <p:sp>
        <p:nvSpPr>
          <p:cNvPr id="9" name="Text 6"/>
          <p:cNvSpPr/>
          <p:nvPr/>
        </p:nvSpPr>
        <p:spPr>
          <a:xfrm>
            <a:off x="6786086" y="4983956"/>
            <a:ext cx="2275880" cy="388858"/>
          </a:xfrm>
          <a:prstGeom prst="rect">
            <a:avLst/>
          </a:prstGeom>
          <a:noFill/>
          <a:ln/>
        </p:spPr>
        <p:txBody>
          <a:bodyPr wrap="none" rtlCol="0" anchor="t"/>
          <a:lstStyle/>
          <a:p>
            <a:pPr>
              <a:lnSpc>
                <a:spcPts val="3062"/>
              </a:lnSpc>
            </a:pPr>
            <a:endParaRPr lang="en-US" sz="2187" dirty="0"/>
          </a:p>
        </p:txBody>
      </p:sp>
      <p:sp>
        <p:nvSpPr>
          <p:cNvPr id="7" name="TextBox 6">
            <a:extLst>
              <a:ext uri="{FF2B5EF4-FFF2-40B4-BE49-F238E27FC236}">
                <a16:creationId xmlns:a16="http://schemas.microsoft.com/office/drawing/2014/main" id="{BA722E8B-CB85-0BB3-F8F1-09AC461194BC}"/>
              </a:ext>
            </a:extLst>
          </p:cNvPr>
          <p:cNvSpPr txBox="1"/>
          <p:nvPr/>
        </p:nvSpPr>
        <p:spPr>
          <a:xfrm>
            <a:off x="524934" y="682079"/>
            <a:ext cx="3996267"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Abstract:</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AAD783-A801-0DF9-FA22-AD165E901D9D}"/>
              </a:ext>
            </a:extLst>
          </p:cNvPr>
          <p:cNvSpPr txBox="1"/>
          <p:nvPr/>
        </p:nvSpPr>
        <p:spPr>
          <a:xfrm>
            <a:off x="524934" y="1761067"/>
            <a:ext cx="13665200" cy="6325129"/>
          </a:xfrm>
          <a:prstGeom prst="rect">
            <a:avLst/>
          </a:prstGeom>
          <a:noFill/>
        </p:spPr>
        <p:txBody>
          <a:bodyPr wrap="square" rtlCol="0">
            <a:spAutoFit/>
          </a:bodyPr>
          <a:lstStyle/>
          <a:p>
            <a:pPr algn="just">
              <a:lnSpc>
                <a:spcPct val="150000"/>
              </a:lnSpc>
              <a:spcAft>
                <a:spcPts val="800"/>
              </a:spcAft>
            </a:pPr>
            <a:r>
              <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Radar technology plays a pivotal role in a wide range of applications, including aviation, meteorology, defence, and traffic management. In this context, our project focuses on the development of a Radar Detector system using Arduino and utilizes Processing4 software for signal visualization. As electronics and communication students, our goal is to create a cost-effective yet efficient radar detection system that can be used for educational and demonstrative purposes.</a:t>
            </a:r>
            <a:endPar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design, build, and program a radar detector that can effectively detect the presence and distance of objects in its vicinity. We utilize an Arduino microcontroller to control the radar system, taking advantage of its versatility and ease of programming. The radar detector employs ultrasonic or microwave sensors to transmit and receive signals, enabling it to calculate the distance to an object accurately.</a:t>
            </a:r>
          </a:p>
          <a:p>
            <a:pPr algn="just">
              <a:lnSpc>
                <a:spcPct val="150000"/>
              </a:lnSpc>
              <a:spcAft>
                <a:spcPts val="800"/>
              </a:spcAft>
            </a:pPr>
            <a:r>
              <a:rPr lang="en-IN"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components: </a:t>
            </a:r>
            <a:r>
              <a:rPr lang="en-IN" sz="24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Arduino Microcontroller, Ultrasonic Micro Sensors, Processing4 Software.</a:t>
            </a:r>
            <a:endPar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D4DF9A-AEA5-B87B-6B09-BA7C378CA8C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946129" y="81921"/>
            <a:ext cx="7044766" cy="8065757"/>
          </a:xfrm>
          <a:prstGeom prst="rect">
            <a:avLst/>
          </a:prstGeom>
        </p:spPr>
      </p:pic>
      <p:sp>
        <p:nvSpPr>
          <p:cNvPr id="4" name="Text 2"/>
          <p:cNvSpPr/>
          <p:nvPr/>
        </p:nvSpPr>
        <p:spPr>
          <a:xfrm>
            <a:off x="503149" y="370749"/>
            <a:ext cx="4443889" cy="694373"/>
          </a:xfrm>
          <a:prstGeom prst="rect">
            <a:avLst/>
          </a:prstGeom>
          <a:noFill/>
          <a:ln/>
        </p:spPr>
        <p:txBody>
          <a:bodyPr wrap="none" rtlCol="0" anchor="t"/>
          <a:lstStyle/>
          <a:p>
            <a:pPr>
              <a:lnSpc>
                <a:spcPts val="5468"/>
              </a:lnSpc>
            </a:pPr>
            <a:r>
              <a:rPr lang="en-US" sz="5400" b="1" dirty="0">
                <a:solidFill>
                  <a:schemeClr val="bg1"/>
                </a:solidFill>
                <a:latin typeface="Times New Roman" panose="02020603050405020304" pitchFamily="18" charset="0"/>
                <a:cs typeface="Times New Roman" panose="02020603050405020304" pitchFamily="18" charset="0"/>
              </a:rPr>
              <a:t>Literature Survey:</a:t>
            </a:r>
          </a:p>
          <a:p>
            <a:pPr>
              <a:lnSpc>
                <a:spcPts val="5468"/>
              </a:lnSpc>
            </a:pPr>
            <a:endParaRPr lang="en-US" sz="5400" b="1" dirty="0">
              <a:solidFill>
                <a:schemeClr val="bg1"/>
              </a:solidFill>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2370668" y="2824618"/>
            <a:ext cx="6671732" cy="1007101"/>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CA705E8-1C1B-BA06-2AF0-82D0C26EB634}"/>
              </a:ext>
            </a:extLst>
          </p:cNvPr>
          <p:cNvSpPr txBox="1"/>
          <p:nvPr/>
        </p:nvSpPr>
        <p:spPr>
          <a:xfrm>
            <a:off x="660400" y="1341822"/>
            <a:ext cx="13309600" cy="6673943"/>
          </a:xfrm>
          <a:prstGeom prst="rect">
            <a:avLst/>
          </a:prstGeom>
          <a:noFill/>
        </p:spPr>
        <p:txBody>
          <a:bodyPr wrap="square" rtlCol="0">
            <a:spAutoFit/>
          </a:bodyPr>
          <a:lstStyle/>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Our project is like a smart radar that uses simple tools like Arduino Uno, a servo motor, and an ultrasonic sensor. It looks around in a wide area of 180 degrees. Unlike some other projects, ours isn't just about being cheap; it's also about being really useful. We made it special by putting the sensor on a moving part so it can keep an eye on a bigger area, making it good for lots of different things.</a:t>
            </a:r>
          </a:p>
          <a:p>
            <a:pPr algn="just">
              <a:lnSpc>
                <a:spcPct val="150000"/>
              </a:lnSpc>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While some projects use fancy and expensive technologies, ours keeps things simple and doesn't cost a lot. This is important, especially when we need to be careful with our money. Many similar projects use radar detectors for different jobs, but what makes ours stand out is that it's not just cheap; it also visualizes the information received by the ultrasonic sensor. i.e., the position and distance of an object.</a:t>
            </a:r>
          </a:p>
          <a:p>
            <a:pPr algn="just">
              <a:lnSpc>
                <a:spcPct val="150000"/>
              </a:lnSpc>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In the end, our radar project is a great choice compared to others. It's not just about saving money; it's also about doing a better job. </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9477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E9B67-EF7A-2AD7-17EC-CEB1D7697D83}"/>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969447" y="716100"/>
            <a:ext cx="4835962" cy="694373"/>
          </a:xfrm>
          <a:prstGeom prst="rect">
            <a:avLst/>
          </a:prstGeom>
          <a:noFill/>
          <a:ln/>
        </p:spPr>
        <p:txBody>
          <a:bodyPr wrap="none" rtlCol="0" anchor="t"/>
          <a:lstStyle/>
          <a:p>
            <a:pPr>
              <a:lnSpc>
                <a:spcPts val="5468"/>
              </a:lnSpc>
            </a:pP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Materials Required</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1055860" y="1669490"/>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6" name="Text 4"/>
          <p:cNvSpPr/>
          <p:nvPr/>
        </p:nvSpPr>
        <p:spPr>
          <a:xfrm>
            <a:off x="1291842" y="1905473"/>
            <a:ext cx="4694158" cy="347186"/>
          </a:xfrm>
          <a:prstGeom prst="rect">
            <a:avLst/>
          </a:prstGeom>
          <a:noFill/>
          <a:ln/>
        </p:spPr>
        <p:txBody>
          <a:bodyPr wrap="none" rtlCol="0" anchor="t"/>
          <a:lstStyle/>
          <a:p>
            <a:pPr algn="ctr">
              <a:lnSpc>
                <a:spcPts val="2734"/>
              </a:lnSpc>
            </a:pPr>
            <a:r>
              <a:rPr lang="en-US" sz="2187" b="1" kern="0" dirty="0">
                <a:solidFill>
                  <a:srgbClr val="E5E0DF"/>
                </a:solidFill>
                <a:latin typeface="Times New Roman" panose="02020603050405020304" pitchFamily="18" charset="0"/>
                <a:ea typeface="Inter" pitchFamily="34" charset="-122"/>
                <a:cs typeface="Times New Roman" panose="02020603050405020304" pitchFamily="18" charset="0"/>
              </a:rPr>
              <a:t>Arduino</a:t>
            </a: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 Uno</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73975" y="3626289"/>
            <a:ext cx="4694158" cy="710803"/>
          </a:xfrm>
          <a:prstGeom prst="rect">
            <a:avLst/>
          </a:prstGeom>
          <a:noFill/>
          <a:ln/>
        </p:spPr>
        <p:txBody>
          <a:bodyPr wrap="square" rtlCol="0" anchor="t"/>
          <a:lstStyle/>
          <a:p>
            <a:pPr>
              <a:lnSpc>
                <a:spcPts val="2799"/>
              </a:lnSpc>
            </a:pPr>
            <a:endParaRPr lang="en-US" sz="1750" dirty="0"/>
          </a:p>
        </p:txBody>
      </p:sp>
      <p:sp>
        <p:nvSpPr>
          <p:cNvPr id="9" name="Text 7"/>
          <p:cNvSpPr/>
          <p:nvPr/>
        </p:nvSpPr>
        <p:spPr>
          <a:xfrm>
            <a:off x="10094926" y="4873780"/>
            <a:ext cx="3525560" cy="347186"/>
          </a:xfrm>
          <a:prstGeom prst="rect">
            <a:avLst/>
          </a:prstGeom>
          <a:noFill/>
          <a:ln/>
        </p:spPr>
        <p:txBody>
          <a:bodyPr wrap="none" rtlCol="0" anchor="t"/>
          <a:lstStyle/>
          <a:p>
            <a:pPr>
              <a:lnSpc>
                <a:spcPts val="2734"/>
              </a:lnSpc>
            </a:pPr>
            <a:endParaRPr lang="en-US" sz="2187" dirty="0"/>
          </a:p>
        </p:txBody>
      </p:sp>
      <p:sp>
        <p:nvSpPr>
          <p:cNvPr id="10" name="Text 8"/>
          <p:cNvSpPr/>
          <p:nvPr/>
        </p:nvSpPr>
        <p:spPr>
          <a:xfrm>
            <a:off x="7662267" y="6437221"/>
            <a:ext cx="4694158" cy="710803"/>
          </a:xfrm>
          <a:prstGeom prst="rect">
            <a:avLst/>
          </a:prstGeom>
          <a:noFill/>
          <a:ln/>
        </p:spPr>
        <p:txBody>
          <a:bodyPr wrap="square" rtlCol="0" anchor="t"/>
          <a:lstStyle/>
          <a:p>
            <a:pPr>
              <a:lnSpc>
                <a:spcPts val="2799"/>
              </a:lnSpc>
            </a:pPr>
            <a:endParaRPr lang="en-US" sz="1750" dirty="0"/>
          </a:p>
        </p:txBody>
      </p:sp>
      <p:sp>
        <p:nvSpPr>
          <p:cNvPr id="11" name="Shape 9"/>
          <p:cNvSpPr/>
          <p:nvPr/>
        </p:nvSpPr>
        <p:spPr>
          <a:xfrm>
            <a:off x="1130082" y="4878826"/>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12" name="Text 10"/>
          <p:cNvSpPr/>
          <p:nvPr/>
        </p:nvSpPr>
        <p:spPr>
          <a:xfrm>
            <a:off x="2096051" y="5111560"/>
            <a:ext cx="3085743" cy="392171"/>
          </a:xfrm>
          <a:prstGeom prst="rect">
            <a:avLst/>
          </a:prstGeom>
          <a:noFill/>
          <a:ln/>
        </p:spPr>
        <p:txBody>
          <a:bodyPr wrap="none" rtlCol="0" anchor="t"/>
          <a:lstStyle/>
          <a:p>
            <a:pPr>
              <a:lnSpc>
                <a:spcPts val="2734"/>
              </a:lnSpc>
            </a:pP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BreadBoard, Jump wires</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2273975" y="6752048"/>
            <a:ext cx="4694158" cy="710803"/>
          </a:xfrm>
          <a:prstGeom prst="rect">
            <a:avLst/>
          </a:prstGeom>
          <a:noFill/>
          <a:ln/>
        </p:spPr>
        <p:txBody>
          <a:bodyPr wrap="square" rtlCol="0" anchor="t"/>
          <a:lstStyle/>
          <a:p>
            <a:pPr>
              <a:lnSpc>
                <a:spcPts val="2799"/>
              </a:lnSpc>
            </a:pPr>
            <a:endParaRPr lang="en-US" sz="1750" dirty="0"/>
          </a:p>
        </p:txBody>
      </p:sp>
      <p:sp>
        <p:nvSpPr>
          <p:cNvPr id="15" name="Text 13"/>
          <p:cNvSpPr/>
          <p:nvPr/>
        </p:nvSpPr>
        <p:spPr>
          <a:xfrm>
            <a:off x="6551295" y="5976528"/>
            <a:ext cx="2221944" cy="347186"/>
          </a:xfrm>
          <a:prstGeom prst="rect">
            <a:avLst/>
          </a:prstGeom>
          <a:noFill/>
          <a:ln/>
        </p:spPr>
        <p:txBody>
          <a:bodyPr wrap="none" rtlCol="0" anchor="t"/>
          <a:lstStyle/>
          <a:p>
            <a:pPr>
              <a:lnSpc>
                <a:spcPts val="2734"/>
              </a:lnSpc>
            </a:pPr>
            <a:endParaRPr lang="en-US" sz="2187" dirty="0"/>
          </a:p>
        </p:txBody>
      </p:sp>
      <p:sp>
        <p:nvSpPr>
          <p:cNvPr id="16" name="Text 14"/>
          <p:cNvSpPr/>
          <p:nvPr/>
        </p:nvSpPr>
        <p:spPr>
          <a:xfrm>
            <a:off x="7662267" y="5600583"/>
            <a:ext cx="4694158" cy="710803"/>
          </a:xfrm>
          <a:prstGeom prst="rect">
            <a:avLst/>
          </a:prstGeom>
          <a:noFill/>
          <a:ln/>
        </p:spPr>
        <p:txBody>
          <a:bodyPr wrap="square" rtlCol="0" anchor="t"/>
          <a:lstStyle/>
          <a:p>
            <a:pPr>
              <a:lnSpc>
                <a:spcPts val="2799"/>
              </a:lnSpc>
            </a:pPr>
            <a:endParaRPr lang="en-US" sz="1750" dirty="0"/>
          </a:p>
        </p:txBody>
      </p:sp>
      <p:pic>
        <p:nvPicPr>
          <p:cNvPr id="18" name="object 3">
            <a:extLst>
              <a:ext uri="{FF2B5EF4-FFF2-40B4-BE49-F238E27FC236}">
                <a16:creationId xmlns:a16="http://schemas.microsoft.com/office/drawing/2014/main" id="{8E8AD7AD-781D-59B6-635B-9FDD5A9516C6}"/>
              </a:ext>
            </a:extLst>
          </p:cNvPr>
          <p:cNvPicPr/>
          <p:nvPr/>
        </p:nvPicPr>
        <p:blipFill>
          <a:blip r:embed="rId4" cstate="print"/>
          <a:stretch>
            <a:fillRect/>
          </a:stretch>
        </p:blipFill>
        <p:spPr>
          <a:xfrm>
            <a:off x="2676764" y="2433515"/>
            <a:ext cx="1924314" cy="1793438"/>
          </a:xfrm>
          <a:prstGeom prst="rect">
            <a:avLst/>
          </a:prstGeom>
        </p:spPr>
      </p:pic>
      <p:sp>
        <p:nvSpPr>
          <p:cNvPr id="19" name="Shape 9">
            <a:extLst>
              <a:ext uri="{FF2B5EF4-FFF2-40B4-BE49-F238E27FC236}">
                <a16:creationId xmlns:a16="http://schemas.microsoft.com/office/drawing/2014/main" id="{4C2E24DD-A8A1-07DE-280B-2EC92501CDFA}"/>
              </a:ext>
            </a:extLst>
          </p:cNvPr>
          <p:cNvSpPr/>
          <p:nvPr/>
        </p:nvSpPr>
        <p:spPr>
          <a:xfrm>
            <a:off x="8408420" y="1723130"/>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0" name="TextBox 19">
            <a:extLst>
              <a:ext uri="{FF2B5EF4-FFF2-40B4-BE49-F238E27FC236}">
                <a16:creationId xmlns:a16="http://schemas.microsoft.com/office/drawing/2014/main" id="{90C210E5-5D4C-F017-076A-95BEE33A7AC4}"/>
              </a:ext>
            </a:extLst>
          </p:cNvPr>
          <p:cNvSpPr txBox="1"/>
          <p:nvPr/>
        </p:nvSpPr>
        <p:spPr>
          <a:xfrm>
            <a:off x="9529202" y="1988836"/>
            <a:ext cx="2924558" cy="369332"/>
          </a:xfrm>
          <a:prstGeom prst="rect">
            <a:avLst/>
          </a:prstGeom>
          <a:noFill/>
        </p:spPr>
        <p:txBody>
          <a:bodyPr wrap="square" rtlCol="0">
            <a:spAutoFit/>
          </a:bodyPr>
          <a:lstStyle/>
          <a:p>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Ultrasonic sensor HC-SR04</a:t>
            </a:r>
            <a:endParaRPr lang="en-US" dirty="0">
              <a:latin typeface="Times New Roman" panose="02020603050405020304" pitchFamily="18" charset="0"/>
              <a:cs typeface="Times New Roman" panose="02020603050405020304" pitchFamily="18" charset="0"/>
            </a:endParaRPr>
          </a:p>
        </p:txBody>
      </p:sp>
      <p:sp>
        <p:nvSpPr>
          <p:cNvPr id="21" name="Shape 9">
            <a:extLst>
              <a:ext uri="{FF2B5EF4-FFF2-40B4-BE49-F238E27FC236}">
                <a16:creationId xmlns:a16="http://schemas.microsoft.com/office/drawing/2014/main" id="{EE65D7C2-1212-32A7-8D8E-FA6400111DF3}"/>
              </a:ext>
            </a:extLst>
          </p:cNvPr>
          <p:cNvSpPr/>
          <p:nvPr/>
        </p:nvSpPr>
        <p:spPr>
          <a:xfrm>
            <a:off x="8479645" y="4992332"/>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2" name="TextBox 21">
            <a:extLst>
              <a:ext uri="{FF2B5EF4-FFF2-40B4-BE49-F238E27FC236}">
                <a16:creationId xmlns:a16="http://schemas.microsoft.com/office/drawing/2014/main" id="{2A289319-D68C-4F18-8253-1A353AFB1E73}"/>
              </a:ext>
            </a:extLst>
          </p:cNvPr>
          <p:cNvSpPr txBox="1"/>
          <p:nvPr/>
        </p:nvSpPr>
        <p:spPr>
          <a:xfrm>
            <a:off x="9529202" y="5307643"/>
            <a:ext cx="2924558" cy="369332"/>
          </a:xfrm>
          <a:prstGeom prst="rect">
            <a:avLst/>
          </a:prstGeom>
          <a:noFill/>
        </p:spPr>
        <p:txBody>
          <a:bodyPr wrap="square" rtlCol="0">
            <a:spAutoFit/>
          </a:bodyPr>
          <a:lstStyle/>
          <a:p>
            <a:pPr algn="ctr"/>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Micro Servo</a:t>
            </a:r>
            <a:endParaRPr lang="en-US" dirty="0">
              <a:latin typeface="Times New Roman" panose="02020603050405020304" pitchFamily="18" charset="0"/>
              <a:cs typeface="Times New Roman" panose="02020603050405020304" pitchFamily="18" charset="0"/>
            </a:endParaRPr>
          </a:p>
        </p:txBody>
      </p:sp>
      <p:pic>
        <p:nvPicPr>
          <p:cNvPr id="23" name="object 6">
            <a:extLst>
              <a:ext uri="{FF2B5EF4-FFF2-40B4-BE49-F238E27FC236}">
                <a16:creationId xmlns:a16="http://schemas.microsoft.com/office/drawing/2014/main" id="{84CCA24D-FC18-A39A-8A02-96BB60F9C8BB}"/>
              </a:ext>
            </a:extLst>
          </p:cNvPr>
          <p:cNvPicPr/>
          <p:nvPr/>
        </p:nvPicPr>
        <p:blipFill>
          <a:blip r:embed="rId5" cstate="print"/>
          <a:stretch>
            <a:fillRect/>
          </a:stretch>
        </p:blipFill>
        <p:spPr>
          <a:xfrm>
            <a:off x="9911421" y="2490026"/>
            <a:ext cx="2160120" cy="1867897"/>
          </a:xfrm>
          <a:prstGeom prst="rect">
            <a:avLst/>
          </a:prstGeom>
        </p:spPr>
      </p:pic>
      <p:pic>
        <p:nvPicPr>
          <p:cNvPr id="24" name="object 5">
            <a:extLst>
              <a:ext uri="{FF2B5EF4-FFF2-40B4-BE49-F238E27FC236}">
                <a16:creationId xmlns:a16="http://schemas.microsoft.com/office/drawing/2014/main" id="{CBC17DB3-1CDB-2C98-C55B-BD2A592C0602}"/>
              </a:ext>
            </a:extLst>
          </p:cNvPr>
          <p:cNvPicPr/>
          <p:nvPr/>
        </p:nvPicPr>
        <p:blipFill>
          <a:blip r:embed="rId6" cstate="print"/>
          <a:stretch>
            <a:fillRect/>
          </a:stretch>
        </p:blipFill>
        <p:spPr>
          <a:xfrm>
            <a:off x="4162170" y="5676975"/>
            <a:ext cx="1755226" cy="1666368"/>
          </a:xfrm>
          <a:prstGeom prst="rect">
            <a:avLst/>
          </a:prstGeom>
        </p:spPr>
      </p:pic>
      <p:pic>
        <p:nvPicPr>
          <p:cNvPr id="25" name="object 4">
            <a:extLst>
              <a:ext uri="{FF2B5EF4-FFF2-40B4-BE49-F238E27FC236}">
                <a16:creationId xmlns:a16="http://schemas.microsoft.com/office/drawing/2014/main" id="{F1F0BF71-2750-B721-5035-88F2C81003B0}"/>
              </a:ext>
            </a:extLst>
          </p:cNvPr>
          <p:cNvPicPr/>
          <p:nvPr/>
        </p:nvPicPr>
        <p:blipFill>
          <a:blip r:embed="rId7" cstate="print"/>
          <a:stretch>
            <a:fillRect/>
          </a:stretch>
        </p:blipFill>
        <p:spPr>
          <a:xfrm>
            <a:off x="1678767" y="5736461"/>
            <a:ext cx="1789269" cy="1618160"/>
          </a:xfrm>
          <a:prstGeom prst="rect">
            <a:avLst/>
          </a:prstGeom>
        </p:spPr>
      </p:pic>
      <p:pic>
        <p:nvPicPr>
          <p:cNvPr id="27" name="object 8">
            <a:extLst>
              <a:ext uri="{FF2B5EF4-FFF2-40B4-BE49-F238E27FC236}">
                <a16:creationId xmlns:a16="http://schemas.microsoft.com/office/drawing/2014/main" id="{87A658F7-F9F9-BB3D-08C6-8A10F637E7D4}"/>
              </a:ext>
            </a:extLst>
          </p:cNvPr>
          <p:cNvPicPr/>
          <p:nvPr/>
        </p:nvPicPr>
        <p:blipFill>
          <a:blip r:embed="rId8" cstate="print"/>
          <a:stretch>
            <a:fillRect/>
          </a:stretch>
        </p:blipFill>
        <p:spPr>
          <a:xfrm>
            <a:off x="10094926" y="5755884"/>
            <a:ext cx="2221944" cy="1992327"/>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par>
                                <p:cTn id="54" presetID="53" presetClass="entr" presetSubtype="16"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transition="in" filter="fade">
                                      <p:cBhvr>
                                        <p:cTn id="65" dur="500"/>
                                        <p:tgtEl>
                                          <p:spTgt spid="2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9"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582E47C-FBDF-10C5-530F-640F846876C0}"/>
              </a:ext>
            </a:extLst>
          </p:cNvPr>
          <p:cNvSpPr txBox="1"/>
          <p:nvPr/>
        </p:nvSpPr>
        <p:spPr>
          <a:xfrm>
            <a:off x="736467" y="254238"/>
            <a:ext cx="7315200" cy="763351"/>
          </a:xfrm>
          <a:prstGeom prst="rect">
            <a:avLst/>
          </a:prstGeom>
          <a:noFill/>
        </p:spPr>
        <p:txBody>
          <a:bodyPr wrap="square">
            <a:spAutoFit/>
          </a:bodyPr>
          <a:lstStyle/>
          <a:p>
            <a:pPr>
              <a:lnSpc>
                <a:spcPts val="5468"/>
              </a:lnSpc>
            </a:pPr>
            <a:r>
              <a:rPr lang="en-IN" sz="4400" b="1" spc="-60" dirty="0">
                <a:solidFill>
                  <a:schemeClr val="bg1"/>
                </a:solidFill>
                <a:latin typeface="Tahoma"/>
                <a:cs typeface="Tahoma"/>
              </a:rPr>
              <a:t>Ultrasonic</a:t>
            </a:r>
            <a:r>
              <a:rPr lang="en-IN" sz="4400" b="1" spc="-315" dirty="0">
                <a:solidFill>
                  <a:schemeClr val="bg1"/>
                </a:solidFill>
                <a:latin typeface="Tahoma"/>
                <a:cs typeface="Tahoma"/>
              </a:rPr>
              <a:t> </a:t>
            </a:r>
            <a:r>
              <a:rPr lang="en-IN" sz="4400" b="1" spc="-70" dirty="0">
                <a:solidFill>
                  <a:schemeClr val="bg1"/>
                </a:solidFill>
                <a:latin typeface="Tahoma"/>
                <a:cs typeface="Tahoma"/>
              </a:rPr>
              <a:t>Sensor:</a:t>
            </a:r>
            <a:endParaRPr lang="en-US" sz="4400" b="1" dirty="0">
              <a:solidFill>
                <a:schemeClr val="bg1"/>
              </a:solidFill>
            </a:endParaRPr>
          </a:p>
        </p:txBody>
      </p:sp>
      <p:pic>
        <p:nvPicPr>
          <p:cNvPr id="9" name="WhatsApp Video 2024-01-23 at 5.46.37 PM">
            <a:hlinkClick r:id="" action="ppaction://media"/>
            <a:extLst>
              <a:ext uri="{FF2B5EF4-FFF2-40B4-BE49-F238E27FC236}">
                <a16:creationId xmlns:a16="http://schemas.microsoft.com/office/drawing/2014/main" id="{F3CC9DD1-FC99-ABC2-B2C6-9203EAE261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4802" y="1189904"/>
            <a:ext cx="14037732" cy="6858000"/>
          </a:xfrm>
          <a:prstGeom prst="rect">
            <a:avLst/>
          </a:prstGeom>
        </p:spPr>
      </p:pic>
    </p:spTree>
    <p:extLst>
      <p:ext uri="{BB962C8B-B14F-4D97-AF65-F5344CB8AC3E}">
        <p14:creationId xmlns:p14="http://schemas.microsoft.com/office/powerpoint/2010/main" val="16013548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72BD92-9340-5B8B-BB0C-E2614250C27B}"/>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06887" y="285512"/>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Example:</a:t>
            </a:r>
            <a:endParaRPr lang="en-IN" sz="4400"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diagram of a sensor">
            <a:extLst>
              <a:ext uri="{FF2B5EF4-FFF2-40B4-BE49-F238E27FC236}">
                <a16:creationId xmlns:a16="http://schemas.microsoft.com/office/drawing/2014/main" id="{C8925C0C-FA7F-786F-5D54-C77584420C9F}"/>
              </a:ext>
            </a:extLst>
          </p:cNvPr>
          <p:cNvPicPr>
            <a:picLocks noChangeAspect="1"/>
          </p:cNvPicPr>
          <p:nvPr/>
        </p:nvPicPr>
        <p:blipFill>
          <a:blip r:embed="rId4"/>
          <a:stretch>
            <a:fillRect/>
          </a:stretch>
        </p:blipFill>
        <p:spPr>
          <a:xfrm>
            <a:off x="1422401" y="1393933"/>
            <a:ext cx="11887200" cy="6516290"/>
          </a:xfrm>
          <a:prstGeom prst="rect">
            <a:avLst/>
          </a:prstGeom>
        </p:spPr>
      </p:pic>
    </p:spTree>
    <p:extLst>
      <p:ext uri="{BB962C8B-B14F-4D97-AF65-F5344CB8AC3E}">
        <p14:creationId xmlns:p14="http://schemas.microsoft.com/office/powerpoint/2010/main" val="18552010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63C08A-11ED-6FF6-8CBD-6F1E68373A53}"/>
              </a:ext>
            </a:extLst>
          </p:cNvPr>
          <p:cNvSpPr txBox="1"/>
          <p:nvPr/>
        </p:nvSpPr>
        <p:spPr>
          <a:xfrm>
            <a:off x="736467" y="339989"/>
            <a:ext cx="10278533"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Servo Motor:</a:t>
            </a:r>
          </a:p>
        </p:txBody>
      </p:sp>
      <p:pic>
        <p:nvPicPr>
          <p:cNvPr id="2" name="WhatsApp Video 2024-01-23 at 5.46.29 PM">
            <a:hlinkClick r:id="" action="ppaction://media"/>
            <a:extLst>
              <a:ext uri="{FF2B5EF4-FFF2-40B4-BE49-F238E27FC236}">
                <a16:creationId xmlns:a16="http://schemas.microsoft.com/office/drawing/2014/main" id="{40647121-9874-48DF-A75E-775A6CB3FA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83467" y="1715030"/>
            <a:ext cx="7606940" cy="6432647"/>
          </a:xfrm>
          <a:prstGeom prst="rect">
            <a:avLst/>
          </a:prstGeom>
        </p:spPr>
      </p:pic>
    </p:spTree>
    <p:extLst>
      <p:ext uri="{BB962C8B-B14F-4D97-AF65-F5344CB8AC3E}">
        <p14:creationId xmlns:p14="http://schemas.microsoft.com/office/powerpoint/2010/main" val="6944616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bright="-50000"/>
                    </a14:imgEffect>
                  </a14:imgLayer>
                </a14:imgProps>
              </a:ext>
            </a:extLst>
          </a:blip>
          <a:srcRect/>
          <a:tile tx="0" ty="0" sx="100000" sy="100000" flip="xy"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E9B67-EF7A-2AD7-17EC-CEB1D7697D83}"/>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969447" y="716100"/>
            <a:ext cx="4835962"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Software</a:t>
            </a: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 Used:</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1055860" y="3278161"/>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6" name="Text 4"/>
          <p:cNvSpPr/>
          <p:nvPr/>
        </p:nvSpPr>
        <p:spPr>
          <a:xfrm>
            <a:off x="1291842" y="3514144"/>
            <a:ext cx="4694158" cy="347186"/>
          </a:xfrm>
          <a:prstGeom prst="rect">
            <a:avLst/>
          </a:prstGeom>
          <a:noFill/>
          <a:ln/>
        </p:spPr>
        <p:txBody>
          <a:bodyPr wrap="none" rtlCol="0" anchor="t"/>
          <a:lstStyle/>
          <a:p>
            <a:pPr algn="ctr">
              <a:lnSpc>
                <a:spcPts val="2734"/>
              </a:lnSpc>
            </a:pPr>
            <a:r>
              <a:rPr lang="en-US" sz="2187" b="1" kern="0" dirty="0">
                <a:solidFill>
                  <a:srgbClr val="E5E0DF"/>
                </a:solidFill>
                <a:latin typeface="Times New Roman" panose="02020603050405020304" pitchFamily="18" charset="0"/>
                <a:ea typeface="Inter" pitchFamily="34" charset="-122"/>
                <a:cs typeface="Times New Roman" panose="02020603050405020304" pitchFamily="18" charset="0"/>
              </a:rPr>
              <a:t>Arduino</a:t>
            </a: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 IDE</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73975" y="3626289"/>
            <a:ext cx="4694158" cy="710803"/>
          </a:xfrm>
          <a:prstGeom prst="rect">
            <a:avLst/>
          </a:prstGeom>
          <a:noFill/>
          <a:ln/>
        </p:spPr>
        <p:txBody>
          <a:bodyPr wrap="square" rtlCol="0" anchor="t"/>
          <a:lstStyle/>
          <a:p>
            <a:pPr>
              <a:lnSpc>
                <a:spcPts val="2799"/>
              </a:lnSpc>
            </a:pPr>
            <a:endParaRPr lang="en-US" sz="1750" dirty="0"/>
          </a:p>
        </p:txBody>
      </p:sp>
      <p:sp>
        <p:nvSpPr>
          <p:cNvPr id="9" name="Text 7"/>
          <p:cNvSpPr/>
          <p:nvPr/>
        </p:nvSpPr>
        <p:spPr>
          <a:xfrm>
            <a:off x="10094926" y="4873780"/>
            <a:ext cx="3525560" cy="347186"/>
          </a:xfrm>
          <a:prstGeom prst="rect">
            <a:avLst/>
          </a:prstGeom>
          <a:noFill/>
          <a:ln/>
        </p:spPr>
        <p:txBody>
          <a:bodyPr wrap="none" rtlCol="0" anchor="t"/>
          <a:lstStyle/>
          <a:p>
            <a:pPr>
              <a:lnSpc>
                <a:spcPts val="2734"/>
              </a:lnSpc>
            </a:pPr>
            <a:endParaRPr lang="en-US" sz="2187" dirty="0"/>
          </a:p>
        </p:txBody>
      </p:sp>
      <p:sp>
        <p:nvSpPr>
          <p:cNvPr id="10" name="Text 8"/>
          <p:cNvSpPr/>
          <p:nvPr/>
        </p:nvSpPr>
        <p:spPr>
          <a:xfrm>
            <a:off x="7662267" y="6437221"/>
            <a:ext cx="4694158" cy="710803"/>
          </a:xfrm>
          <a:prstGeom prst="rect">
            <a:avLst/>
          </a:prstGeom>
          <a:noFill/>
          <a:ln/>
        </p:spPr>
        <p:txBody>
          <a:bodyPr wrap="square" rtlCol="0" anchor="t"/>
          <a:lstStyle/>
          <a:p>
            <a:pPr>
              <a:lnSpc>
                <a:spcPts val="2799"/>
              </a:lnSpc>
            </a:pPr>
            <a:endParaRPr lang="en-US" sz="1750" dirty="0"/>
          </a:p>
        </p:txBody>
      </p:sp>
      <p:sp>
        <p:nvSpPr>
          <p:cNvPr id="13" name="Text 11"/>
          <p:cNvSpPr/>
          <p:nvPr/>
        </p:nvSpPr>
        <p:spPr>
          <a:xfrm>
            <a:off x="2273975" y="6752048"/>
            <a:ext cx="4694158" cy="710803"/>
          </a:xfrm>
          <a:prstGeom prst="rect">
            <a:avLst/>
          </a:prstGeom>
          <a:noFill/>
          <a:ln/>
        </p:spPr>
        <p:txBody>
          <a:bodyPr wrap="square" rtlCol="0" anchor="t"/>
          <a:lstStyle/>
          <a:p>
            <a:pPr>
              <a:lnSpc>
                <a:spcPts val="2799"/>
              </a:lnSpc>
            </a:pPr>
            <a:endParaRPr lang="en-US" sz="1750" dirty="0"/>
          </a:p>
        </p:txBody>
      </p:sp>
      <p:sp>
        <p:nvSpPr>
          <p:cNvPr id="15" name="Text 13"/>
          <p:cNvSpPr/>
          <p:nvPr/>
        </p:nvSpPr>
        <p:spPr>
          <a:xfrm>
            <a:off x="6551295" y="5976528"/>
            <a:ext cx="2221944" cy="347186"/>
          </a:xfrm>
          <a:prstGeom prst="rect">
            <a:avLst/>
          </a:prstGeom>
          <a:noFill/>
          <a:ln/>
        </p:spPr>
        <p:txBody>
          <a:bodyPr wrap="none" rtlCol="0" anchor="t"/>
          <a:lstStyle/>
          <a:p>
            <a:pPr>
              <a:lnSpc>
                <a:spcPts val="2734"/>
              </a:lnSpc>
            </a:pPr>
            <a:endParaRPr lang="en-US" sz="2187" dirty="0"/>
          </a:p>
        </p:txBody>
      </p:sp>
      <p:sp>
        <p:nvSpPr>
          <p:cNvPr id="16" name="Text 14"/>
          <p:cNvSpPr/>
          <p:nvPr/>
        </p:nvSpPr>
        <p:spPr>
          <a:xfrm>
            <a:off x="7662267" y="5600583"/>
            <a:ext cx="4694158" cy="710803"/>
          </a:xfrm>
          <a:prstGeom prst="rect">
            <a:avLst/>
          </a:prstGeom>
          <a:noFill/>
          <a:ln/>
        </p:spPr>
        <p:txBody>
          <a:bodyPr wrap="square" rtlCol="0" anchor="t"/>
          <a:lstStyle/>
          <a:p>
            <a:pPr>
              <a:lnSpc>
                <a:spcPts val="2799"/>
              </a:lnSpc>
            </a:pPr>
            <a:endParaRPr lang="en-US" sz="1750" dirty="0"/>
          </a:p>
        </p:txBody>
      </p:sp>
      <p:sp>
        <p:nvSpPr>
          <p:cNvPr id="19" name="Shape 9">
            <a:extLst>
              <a:ext uri="{FF2B5EF4-FFF2-40B4-BE49-F238E27FC236}">
                <a16:creationId xmlns:a16="http://schemas.microsoft.com/office/drawing/2014/main" id="{4C2E24DD-A8A1-07DE-280B-2EC92501CDFA}"/>
              </a:ext>
            </a:extLst>
          </p:cNvPr>
          <p:cNvSpPr/>
          <p:nvPr/>
        </p:nvSpPr>
        <p:spPr>
          <a:xfrm>
            <a:off x="8408420" y="3314858"/>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0" name="TextBox 19">
            <a:extLst>
              <a:ext uri="{FF2B5EF4-FFF2-40B4-BE49-F238E27FC236}">
                <a16:creationId xmlns:a16="http://schemas.microsoft.com/office/drawing/2014/main" id="{90C210E5-5D4C-F017-076A-95BEE33A7AC4}"/>
              </a:ext>
            </a:extLst>
          </p:cNvPr>
          <p:cNvSpPr txBox="1"/>
          <p:nvPr/>
        </p:nvSpPr>
        <p:spPr>
          <a:xfrm>
            <a:off x="9529202" y="3580564"/>
            <a:ext cx="2924558" cy="369332"/>
          </a:xfrm>
          <a:prstGeom prst="rect">
            <a:avLst/>
          </a:prstGeom>
          <a:noFill/>
        </p:spPr>
        <p:txBody>
          <a:bodyPr wrap="square" rtlCol="0">
            <a:spAutoFit/>
          </a:bodyPr>
          <a:lstStyle/>
          <a:p>
            <a:pPr algn="ctr"/>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Processing 3</a:t>
            </a:r>
            <a:endParaRPr lang="en-US" dirty="0">
              <a:latin typeface="Times New Roman" panose="02020603050405020304" pitchFamily="18" charset="0"/>
              <a:cs typeface="Times New Roman" panose="02020603050405020304" pitchFamily="18" charset="0"/>
            </a:endParaRPr>
          </a:p>
        </p:txBody>
      </p:sp>
      <p:pic>
        <p:nvPicPr>
          <p:cNvPr id="3" name="Picture 2" descr="A logo on a blue background&#10;&#10;Description automatically generated">
            <a:extLst>
              <a:ext uri="{FF2B5EF4-FFF2-40B4-BE49-F238E27FC236}">
                <a16:creationId xmlns:a16="http://schemas.microsoft.com/office/drawing/2014/main" id="{066B2BF0-AD2E-230D-3674-E4753D45AD0E}"/>
              </a:ext>
            </a:extLst>
          </p:cNvPr>
          <p:cNvPicPr>
            <a:picLocks noChangeAspect="1"/>
          </p:cNvPicPr>
          <p:nvPr/>
        </p:nvPicPr>
        <p:blipFill>
          <a:blip r:embed="rId6"/>
          <a:stretch>
            <a:fillRect/>
          </a:stretch>
        </p:blipFill>
        <p:spPr>
          <a:xfrm>
            <a:off x="9640981" y="4138805"/>
            <a:ext cx="2857500" cy="1600200"/>
          </a:xfrm>
          <a:prstGeom prst="rect">
            <a:avLst/>
          </a:prstGeom>
        </p:spPr>
      </p:pic>
      <p:pic>
        <p:nvPicPr>
          <p:cNvPr id="17" name="Picture 16">
            <a:extLst>
              <a:ext uri="{FF2B5EF4-FFF2-40B4-BE49-F238E27FC236}">
                <a16:creationId xmlns:a16="http://schemas.microsoft.com/office/drawing/2014/main" id="{DC47DD41-B24F-612C-7BC3-794E2B6CF057}"/>
              </a:ext>
            </a:extLst>
          </p:cNvPr>
          <p:cNvPicPr>
            <a:picLocks noChangeAspect="1"/>
          </p:cNvPicPr>
          <p:nvPr/>
        </p:nvPicPr>
        <p:blipFill>
          <a:blip r:embed="rId7"/>
          <a:stretch>
            <a:fillRect/>
          </a:stretch>
        </p:blipFill>
        <p:spPr>
          <a:xfrm>
            <a:off x="2887339" y="4041680"/>
            <a:ext cx="1716603" cy="1697325"/>
          </a:xfrm>
          <a:prstGeom prst="rect">
            <a:avLst/>
          </a:prstGeom>
        </p:spPr>
      </p:pic>
    </p:spTree>
    <p:extLst>
      <p:ext uri="{BB962C8B-B14F-4D97-AF65-F5344CB8AC3E}">
        <p14:creationId xmlns:p14="http://schemas.microsoft.com/office/powerpoint/2010/main" val="258892865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2765</TotalTime>
  <Words>763</Words>
  <Application>Microsoft Office PowerPoint</Application>
  <PresentationFormat>Custom</PresentationFormat>
  <Paragraphs>122</Paragraphs>
  <Slides>19</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Inter</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 Sudheer</cp:lastModifiedBy>
  <cp:revision>12</cp:revision>
  <dcterms:created xsi:type="dcterms:W3CDTF">2023-11-09T08:50:53Z</dcterms:created>
  <dcterms:modified xsi:type="dcterms:W3CDTF">2024-01-24T02:50:47Z</dcterms:modified>
</cp:coreProperties>
</file>